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260" r:id="rId3"/>
    <p:sldId id="261" r:id="rId4"/>
    <p:sldId id="262" r:id="rId5"/>
    <p:sldId id="263" r:id="rId6"/>
    <p:sldId id="258" r:id="rId7"/>
    <p:sldId id="264" r:id="rId8"/>
    <p:sldId id="322" r:id="rId9"/>
    <p:sldId id="323" r:id="rId10"/>
    <p:sldId id="286" r:id="rId11"/>
    <p:sldId id="265" r:id="rId12"/>
    <p:sldId id="287" r:id="rId13"/>
    <p:sldId id="324" r:id="rId14"/>
    <p:sldId id="288" r:id="rId15"/>
    <p:sldId id="289" r:id="rId16"/>
    <p:sldId id="290" r:id="rId17"/>
    <p:sldId id="291" r:id="rId18"/>
    <p:sldId id="292" r:id="rId19"/>
    <p:sldId id="325" r:id="rId20"/>
    <p:sldId id="326" r:id="rId21"/>
    <p:sldId id="327" r:id="rId22"/>
    <p:sldId id="280" r:id="rId23"/>
    <p:sldId id="293" r:id="rId24"/>
    <p:sldId id="294" r:id="rId25"/>
    <p:sldId id="328" r:id="rId26"/>
    <p:sldId id="281" r:id="rId27"/>
    <p:sldId id="295" r:id="rId28"/>
    <p:sldId id="296" r:id="rId29"/>
    <p:sldId id="297" r:id="rId30"/>
    <p:sldId id="329" r:id="rId31"/>
    <p:sldId id="279" r:id="rId32"/>
    <p:sldId id="298" r:id="rId33"/>
    <p:sldId id="299" r:id="rId34"/>
    <p:sldId id="278" r:id="rId35"/>
    <p:sldId id="300" r:id="rId36"/>
    <p:sldId id="330" r:id="rId37"/>
    <p:sldId id="277" r:id="rId38"/>
    <p:sldId id="332" r:id="rId39"/>
    <p:sldId id="302" r:id="rId40"/>
    <p:sldId id="270" r:id="rId41"/>
    <p:sldId id="304" r:id="rId42"/>
    <p:sldId id="305" r:id="rId43"/>
    <p:sldId id="306" r:id="rId44"/>
    <p:sldId id="276" r:id="rId45"/>
    <p:sldId id="307" r:id="rId46"/>
    <p:sldId id="333" r:id="rId47"/>
    <p:sldId id="275" r:id="rId48"/>
    <p:sldId id="309" r:id="rId49"/>
    <p:sldId id="310" r:id="rId50"/>
    <p:sldId id="334" r:id="rId51"/>
    <p:sldId id="274" r:id="rId52"/>
    <p:sldId id="311" r:id="rId53"/>
    <p:sldId id="312" r:id="rId54"/>
    <p:sldId id="335" r:id="rId55"/>
    <p:sldId id="273" r:id="rId56"/>
    <p:sldId id="313" r:id="rId57"/>
    <p:sldId id="314" r:id="rId58"/>
    <p:sldId id="272" r:id="rId59"/>
    <p:sldId id="315" r:id="rId60"/>
    <p:sldId id="336" r:id="rId61"/>
    <p:sldId id="337" r:id="rId62"/>
    <p:sldId id="317" r:id="rId63"/>
    <p:sldId id="316" r:id="rId64"/>
    <p:sldId id="340" r:id="rId65"/>
    <p:sldId id="318" r:id="rId66"/>
    <p:sldId id="339" r:id="rId67"/>
    <p:sldId id="338" r:id="rId68"/>
    <p:sldId id="271" r:id="rId69"/>
    <p:sldId id="319" r:id="rId70"/>
    <p:sldId id="282" r:id="rId71"/>
    <p:sldId id="320" r:id="rId72"/>
    <p:sldId id="283" r:id="rId73"/>
    <p:sldId id="321" r:id="rId74"/>
    <p:sldId id="285" r:id="rId75"/>
    <p:sldId id="284" r:id="rId7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5" autoAdjust="0"/>
    <p:restoredTop sz="94618" autoAdjust="0"/>
  </p:normalViewPr>
  <p:slideViewPr>
    <p:cSldViewPr>
      <p:cViewPr varScale="1">
        <p:scale>
          <a:sx n="116" d="100"/>
          <a:sy n="116" d="100"/>
        </p:scale>
        <p:origin x="1650"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23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F4D2AAA-BA55-47A5-9B86-F2D299C7655E}" type="slidenum">
              <a:rPr lang="en-US" altLang="en-US"/>
              <a:pPr/>
              <a:t>‹#›</a:t>
            </a:fld>
            <a:endParaRPr lang="en-US" altLang="en-US"/>
          </a:p>
        </p:txBody>
      </p:sp>
    </p:spTree>
    <p:extLst>
      <p:ext uri="{BB962C8B-B14F-4D97-AF65-F5344CB8AC3E}">
        <p14:creationId xmlns:p14="http://schemas.microsoft.com/office/powerpoint/2010/main" val="40743021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C9690-E89E-44F8-B789-BC242E8B6FAD}" type="slidenum">
              <a:rPr lang="en-US" altLang="en-US"/>
              <a:pPr/>
              <a:t>1</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684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26</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75225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31</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9774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34</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6131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37</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31063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40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71459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44</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6126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47</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7582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51</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7489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55</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70291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58</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2896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CC97A-8213-4FE2-A9BB-B8DB89F09B74}" type="slidenum">
              <a:rPr lang="en-US" altLang="en-US"/>
              <a:pPr/>
              <a:t>2</a:t>
            </a:fld>
            <a:endParaRPr lang="en-US" alt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89067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68</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9183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70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75872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72</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11828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74</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88939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75</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5687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CC97A-8213-4FE2-A9BB-B8DB89F09B74}" type="slidenum">
              <a:rPr lang="en-US" altLang="en-US"/>
              <a:pPr/>
              <a:t>3</a:t>
            </a:fld>
            <a:endParaRPr lang="en-US" alt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1471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CC97A-8213-4FE2-A9BB-B8DB89F09B74}" type="slidenum">
              <a:rPr lang="en-US" altLang="en-US"/>
              <a:pPr/>
              <a:t>4</a:t>
            </a:fld>
            <a:endParaRPr lang="en-US" alt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227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CC97A-8213-4FE2-A9BB-B8DB89F09B74}" type="slidenum">
              <a:rPr lang="en-US" altLang="en-US"/>
              <a:pPr/>
              <a:t>5</a:t>
            </a:fld>
            <a:endParaRPr lang="en-US" alt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1402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6</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2171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7</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71807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11</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0252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746A7-A8B3-4BA4-B9EB-1FA964036910}" type="slidenum">
              <a:rPr lang="en-US" altLang="en-US"/>
              <a:pPr/>
              <a:t>22</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02366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1844675"/>
            <a:ext cx="5327650" cy="750888"/>
          </a:xfrm>
        </p:spPr>
        <p:txBody>
          <a:bodyPr/>
          <a:lstStyle>
            <a:lvl1pPr>
              <a:defRPr sz="2800" b="1"/>
            </a:lvl1pPr>
          </a:lstStyle>
          <a:p>
            <a:pPr lvl="0"/>
            <a:r>
              <a:rPr lang="en-US" altLang="en-US" noProof="0" smtClean="0"/>
              <a:t>Click to edit Master title style</a:t>
            </a:r>
            <a:endParaRPr lang="ru-RU" altLang="en-US" noProof="0" smtClean="0"/>
          </a:p>
        </p:txBody>
      </p:sp>
      <p:sp>
        <p:nvSpPr>
          <p:cNvPr id="5123" name="Rectangle 3"/>
          <p:cNvSpPr>
            <a:spLocks noGrp="1" noChangeArrowheads="1"/>
          </p:cNvSpPr>
          <p:nvPr>
            <p:ph type="subTitle" idx="1"/>
          </p:nvPr>
        </p:nvSpPr>
        <p:spPr>
          <a:xfrm>
            <a:off x="323850" y="2565400"/>
            <a:ext cx="5327650" cy="503238"/>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solidFill>
                  <a:schemeClr val="bg1"/>
                </a:solidFill>
              </a:defRPr>
            </a:lvl1pPr>
          </a:lstStyle>
          <a:p>
            <a:pPr lvl="0"/>
            <a:r>
              <a:rPr lang="en-US" altLang="en-US" noProof="0" smtClean="0"/>
              <a:t>Click to edit Master subtitle style</a:t>
            </a:r>
            <a:endParaRPr lang="ru-RU" alt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54650" y="115888"/>
            <a:ext cx="1636713" cy="5688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115888"/>
            <a:ext cx="4762500" cy="5688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049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786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43482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908050"/>
            <a:ext cx="3198813"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90963" y="908050"/>
            <a:ext cx="320040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505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518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138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74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3248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05540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115888"/>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ru-RU" altLang="en-US" smtClean="0"/>
          </a:p>
        </p:txBody>
      </p:sp>
      <p:sp>
        <p:nvSpPr>
          <p:cNvPr id="1027" name="Rectangle 3"/>
          <p:cNvSpPr>
            <a:spLocks noGrp="1" noChangeArrowheads="1"/>
          </p:cNvSpPr>
          <p:nvPr>
            <p:ph type="body" idx="1"/>
          </p:nvPr>
        </p:nvSpPr>
        <p:spPr bwMode="auto">
          <a:xfrm>
            <a:off x="539750" y="908050"/>
            <a:ext cx="6551613"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ru-RU"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kern="1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anose="020B0604020202020204" pitchFamily="34" charset="0"/>
        </a:defRPr>
      </a:lvl2pPr>
      <a:lvl3pPr algn="l" rtl="0" eaLnBrk="1" fontAlgn="base" hangingPunct="1">
        <a:spcBef>
          <a:spcPct val="0"/>
        </a:spcBef>
        <a:spcAft>
          <a:spcPct val="0"/>
        </a:spcAft>
        <a:defRPr sz="3200">
          <a:solidFill>
            <a:schemeClr val="bg1"/>
          </a:solidFill>
          <a:latin typeface="Arial" panose="020B0604020202020204" pitchFamily="34" charset="0"/>
        </a:defRPr>
      </a:lvl3pPr>
      <a:lvl4pPr algn="l" rtl="0" eaLnBrk="1" fontAlgn="base" hangingPunct="1">
        <a:spcBef>
          <a:spcPct val="0"/>
        </a:spcBef>
        <a:spcAft>
          <a:spcPct val="0"/>
        </a:spcAft>
        <a:defRPr sz="3200">
          <a:solidFill>
            <a:schemeClr val="bg1"/>
          </a:solidFill>
          <a:latin typeface="Arial" panose="020B0604020202020204" pitchFamily="34" charset="0"/>
        </a:defRPr>
      </a:lvl4pPr>
      <a:lvl5pPr algn="l" rtl="0" eaLnBrk="1" fontAlgn="base" hangingPunct="1">
        <a:spcBef>
          <a:spcPct val="0"/>
        </a:spcBef>
        <a:spcAft>
          <a:spcPct val="0"/>
        </a:spcAft>
        <a:defRPr sz="3200">
          <a:solidFill>
            <a:schemeClr val="bg1"/>
          </a:solidFill>
          <a:latin typeface="Arial" panose="020B0604020202020204" pitchFamily="34" charset="0"/>
        </a:defRPr>
      </a:lvl5pPr>
      <a:lvl6pPr marL="457200" algn="l" rtl="0" eaLnBrk="1" fontAlgn="base" hangingPunct="1">
        <a:spcBef>
          <a:spcPct val="0"/>
        </a:spcBef>
        <a:spcAft>
          <a:spcPct val="0"/>
        </a:spcAft>
        <a:defRPr sz="3200">
          <a:solidFill>
            <a:schemeClr val="bg1"/>
          </a:solidFill>
          <a:latin typeface="Arial" panose="020B0604020202020204" pitchFamily="34" charset="0"/>
        </a:defRPr>
      </a:lvl6pPr>
      <a:lvl7pPr marL="914400" algn="l" rtl="0" eaLnBrk="1" fontAlgn="base" hangingPunct="1">
        <a:spcBef>
          <a:spcPct val="0"/>
        </a:spcBef>
        <a:spcAft>
          <a:spcPct val="0"/>
        </a:spcAft>
        <a:defRPr sz="3200">
          <a:solidFill>
            <a:schemeClr val="bg1"/>
          </a:solidFill>
          <a:latin typeface="Arial" panose="020B0604020202020204" pitchFamily="34" charset="0"/>
        </a:defRPr>
      </a:lvl7pPr>
      <a:lvl8pPr marL="1371600" algn="l" rtl="0" eaLnBrk="1" fontAlgn="base" hangingPunct="1">
        <a:spcBef>
          <a:spcPct val="0"/>
        </a:spcBef>
        <a:spcAft>
          <a:spcPct val="0"/>
        </a:spcAft>
        <a:defRPr sz="3200">
          <a:solidFill>
            <a:schemeClr val="bg1"/>
          </a:solidFill>
          <a:latin typeface="Arial" panose="020B0604020202020204" pitchFamily="34" charset="0"/>
        </a:defRPr>
      </a:lvl8pPr>
      <a:lvl9pPr marL="1828800" algn="l" rtl="0" eaLnBrk="1" fontAlgn="base" hangingPunct="1">
        <a:spcBef>
          <a:spcPct val="0"/>
        </a:spcBef>
        <a:spcAft>
          <a:spcPct val="0"/>
        </a:spcAft>
        <a:defRPr sz="32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bg2"/>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2"/>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2.jpg"/><Relationship Id="rId4" Type="http://schemas.openxmlformats.org/officeDocument/2006/relationships/image" Target="../media/image3.gif"/></Relationships>
</file>

<file path=ppt/slides/_rels/slide7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6.jpg"/><Relationship Id="rId4" Type="http://schemas.openxmlformats.org/officeDocument/2006/relationships/image" Target="../media/image3.gif"/></Relationships>
</file>

<file path=ppt/slides/_rels/slide73.xml.rels><?xml version="1.0" encoding="UTF-8" standalone="yes"?>
<Relationships xmlns="http://schemas.openxmlformats.org/package/2006/relationships"><Relationship Id="rId3" Type="http://schemas.openxmlformats.org/officeDocument/2006/relationships/hyperlink" Target="https://www.nsc.org/road-safety/safety-topics/teen-driving" TargetMode="External"/><Relationship Id="rId7" Type="http://schemas.openxmlformats.org/officeDocument/2006/relationships/image" Target="../media/image77.png"/><Relationship Id="rId2" Type="http://schemas.openxmlformats.org/officeDocument/2006/relationships/hyperlink" Target="https://www.nhtsa.gov/road-safety/teen-driving" TargetMode="External"/><Relationship Id="rId1" Type="http://schemas.openxmlformats.org/officeDocument/2006/relationships/slideLayout" Target="../slideLayouts/slideLayout2.xml"/><Relationship Id="rId6" Type="http://schemas.openxmlformats.org/officeDocument/2006/relationships/hyperlink" Target="https://teendriving.aaa.com/OH/" TargetMode="External"/><Relationship Id="rId5" Type="http://schemas.openxmlformats.org/officeDocument/2006/relationships/hyperlink" Target="https://www.cdc.gov/motorvehiclesafety/teen_drivers/index.html" TargetMode="External"/><Relationship Id="rId4" Type="http://schemas.openxmlformats.org/officeDocument/2006/relationships/hyperlink" Target="https://safeteendriving.or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3.gif"/></Relationships>
</file>

<file path=ppt/slides/_rels/slide7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23850" y="1600200"/>
            <a:ext cx="4211638" cy="1142999"/>
          </a:xfrm>
          <a:noFill/>
        </p:spPr>
        <p:txBody>
          <a:bodyPr/>
          <a:lstStyle/>
          <a:p>
            <a:r>
              <a:rPr lang="en-US" altLang="en-US" dirty="0" smtClean="0">
                <a:latin typeface="Tahoma" panose="020B0604030504040204" pitchFamily="34" charset="0"/>
              </a:rPr>
              <a:t>Traffic Safety</a:t>
            </a:r>
            <a:br>
              <a:rPr lang="en-US" altLang="en-US" dirty="0" smtClean="0">
                <a:latin typeface="Tahoma" panose="020B0604030504040204" pitchFamily="34" charset="0"/>
              </a:rPr>
            </a:br>
            <a:r>
              <a:rPr lang="en-US" altLang="en-US" dirty="0" smtClean="0">
                <a:latin typeface="Tahoma" panose="020B0604030504040204" pitchFamily="34" charset="0"/>
              </a:rPr>
              <a:t>Merit Badge</a:t>
            </a:r>
            <a:endParaRPr lang="uk-UA" altLang="en-US" dirty="0">
              <a:latin typeface="Tahoma" panose="020B0604030504040204" pitchFamily="34" charset="0"/>
            </a:endParaRPr>
          </a:p>
        </p:txBody>
      </p:sp>
      <p:sp>
        <p:nvSpPr>
          <p:cNvPr id="34819" name="Rectangle 3"/>
          <p:cNvSpPr>
            <a:spLocks noGrp="1" noChangeArrowheads="1"/>
          </p:cNvSpPr>
          <p:nvPr>
            <p:ph type="subTitle" idx="1"/>
          </p:nvPr>
        </p:nvSpPr>
        <p:spPr>
          <a:xfrm>
            <a:off x="381000" y="3352800"/>
            <a:ext cx="3132137" cy="838200"/>
          </a:xfrm>
        </p:spPr>
        <p:txBody>
          <a:bodyPr/>
          <a:lstStyle/>
          <a:p>
            <a:pPr>
              <a:lnSpc>
                <a:spcPct val="90000"/>
              </a:lnSpc>
            </a:pPr>
            <a:r>
              <a:rPr lang="en-US" altLang="en-US" dirty="0" smtClean="0"/>
              <a:t>Troop 344 and 9344</a:t>
            </a:r>
          </a:p>
          <a:p>
            <a:pPr>
              <a:lnSpc>
                <a:spcPct val="90000"/>
              </a:lnSpc>
            </a:pPr>
            <a:r>
              <a:rPr lang="en-US" altLang="en-US" dirty="0" smtClean="0"/>
              <a:t>Pemberville, OH</a:t>
            </a:r>
            <a:endParaRPr lang="uk-UA"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704974"/>
            <a:ext cx="914400" cy="9334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b="1" dirty="0"/>
              <a:t>Requirement 1a</a:t>
            </a:r>
            <a:endParaRPr lang="en-US" dirty="0"/>
          </a:p>
        </p:txBody>
      </p:sp>
      <p:sp>
        <p:nvSpPr>
          <p:cNvPr id="9" name="Content Placeholder 8"/>
          <p:cNvSpPr>
            <a:spLocks noGrp="1"/>
          </p:cNvSpPr>
          <p:nvPr>
            <p:ph sz="half" idx="1"/>
          </p:nvPr>
        </p:nvSpPr>
        <p:spPr>
          <a:xfrm>
            <a:off x="838200" y="1981200"/>
            <a:ext cx="3373222" cy="4127500"/>
          </a:xfrm>
        </p:spPr>
        <p:txBody>
          <a:bodyPr/>
          <a:lstStyle/>
          <a:p>
            <a:r>
              <a:rPr lang="en-US" sz="2000" dirty="0" smtClean="0"/>
              <a:t>A current drivers license from the State where you live.</a:t>
            </a:r>
            <a:endParaRPr lang="en-US" sz="2000" dirty="0"/>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9637" y="2971799"/>
            <a:ext cx="3301785" cy="2069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half" idx="2"/>
          </p:nvPr>
        </p:nvSpPr>
        <p:spPr>
          <a:xfrm>
            <a:off x="4430369" y="1981200"/>
            <a:ext cx="3766107" cy="4127500"/>
          </a:xfrm>
        </p:spPr>
        <p:txBody>
          <a:bodyPr/>
          <a:lstStyle/>
          <a:p>
            <a:r>
              <a:rPr lang="en-US" sz="2000" dirty="0" smtClean="0"/>
              <a:t>Proof of insurance on your vehicle.</a:t>
            </a:r>
            <a:endParaRPr lang="en-US" sz="2000" dirty="0"/>
          </a:p>
        </p:txBody>
      </p:sp>
      <p:pic>
        <p:nvPicPr>
          <p:cNvPr id="12"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489450" y="2971800"/>
            <a:ext cx="3707026" cy="206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6949" y="966846"/>
            <a:ext cx="7286839" cy="830997"/>
          </a:xfrm>
          <a:prstGeom prst="rect">
            <a:avLst/>
          </a:prstGeom>
          <a:noFill/>
        </p:spPr>
        <p:txBody>
          <a:bodyPr wrap="square" rtlCol="0">
            <a:spAutoFit/>
          </a:bodyPr>
          <a:lstStyle/>
          <a:p>
            <a:r>
              <a:rPr lang="en-US" sz="2400" dirty="0" smtClean="0">
                <a:solidFill>
                  <a:schemeClr val="bg2"/>
                </a:solidFill>
              </a:rPr>
              <a:t>Two items you are required </a:t>
            </a:r>
            <a:r>
              <a:rPr lang="en-US" sz="2400" dirty="0">
                <a:solidFill>
                  <a:schemeClr val="bg2"/>
                </a:solidFill>
              </a:rPr>
              <a:t>by law to carry with you whenever you operate a motor </a:t>
            </a:r>
            <a:r>
              <a:rPr lang="en-US" sz="2400" dirty="0" smtClean="0">
                <a:solidFill>
                  <a:schemeClr val="bg2"/>
                </a:solidFill>
              </a:rPr>
              <a:t>vehicle are:</a:t>
            </a:r>
            <a:endParaRPr lang="en-US" sz="2400" dirty="0">
              <a:solidFill>
                <a:schemeClr val="bg2"/>
              </a:solidFill>
            </a:endParaRPr>
          </a:p>
        </p:txBody>
      </p:sp>
    </p:spTree>
    <p:extLst>
      <p:ext uri="{BB962C8B-B14F-4D97-AF65-F5344CB8AC3E}">
        <p14:creationId xmlns:p14="http://schemas.microsoft.com/office/powerpoint/2010/main" val="303274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1b</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dirty="0" smtClean="0"/>
              <a:t>Describe </a:t>
            </a:r>
            <a:r>
              <a:rPr lang="en-US" sz="2400" dirty="0"/>
              <a:t>how alcohol and other drugs affect the human body and why a person should never drink and drive, or drive while under the influence of any mind-altering substances, including prescription drugs, cold medications, and illicit drugs. For the state where you live, find out what is the legal blood alcohol concentration and the consequences for driving while intoxicated or driving under the influence. Find out what the open-container law is in your state.</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extLst>
      <p:ext uri="{BB962C8B-B14F-4D97-AF65-F5344CB8AC3E}">
        <p14:creationId xmlns:p14="http://schemas.microsoft.com/office/powerpoint/2010/main" val="324318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1b</a:t>
            </a:r>
            <a:endParaRPr lang="en-US" dirty="0"/>
          </a:p>
        </p:txBody>
      </p:sp>
      <p:sp>
        <p:nvSpPr>
          <p:cNvPr id="3" name="Content Placeholder 2"/>
          <p:cNvSpPr>
            <a:spLocks noGrp="1"/>
          </p:cNvSpPr>
          <p:nvPr>
            <p:ph idx="1"/>
          </p:nvPr>
        </p:nvSpPr>
        <p:spPr/>
        <p:txBody>
          <a:bodyPr/>
          <a:lstStyle/>
          <a:p>
            <a:pPr marL="0" indent="0">
              <a:buNone/>
            </a:pPr>
            <a:r>
              <a:rPr lang="en-US" sz="2400" dirty="0" smtClean="0"/>
              <a:t>Short-term </a:t>
            </a:r>
            <a:r>
              <a:rPr lang="en-US" sz="2400" dirty="0"/>
              <a:t>effects of alcohol can include</a:t>
            </a:r>
            <a:r>
              <a:rPr lang="en-US" sz="2400" dirty="0" smtClean="0"/>
              <a:t>:</a:t>
            </a:r>
            <a:endParaRPr lang="en-US" sz="2400" dirty="0"/>
          </a:p>
          <a:p>
            <a:pPr marL="914400" lvl="1" indent="-457200">
              <a:buFont typeface="+mj-lt"/>
              <a:buAutoNum type="arabicPeriod"/>
            </a:pPr>
            <a:r>
              <a:rPr lang="en-US" sz="2000" b="0" dirty="0"/>
              <a:t>Lowered inhibitions, leading to poor social judgment.</a:t>
            </a:r>
          </a:p>
          <a:p>
            <a:pPr marL="914400" lvl="1" indent="-457200">
              <a:buFont typeface="+mj-lt"/>
              <a:buAutoNum type="arabicPeriod"/>
            </a:pPr>
            <a:r>
              <a:rPr lang="en-US" sz="2000" b="0" dirty="0"/>
              <a:t>Trouble concentrating.</a:t>
            </a:r>
          </a:p>
          <a:p>
            <a:pPr marL="914400" lvl="1" indent="-457200">
              <a:buFont typeface="+mj-lt"/>
              <a:buAutoNum type="arabicPeriod"/>
            </a:pPr>
            <a:r>
              <a:rPr lang="en-US" sz="2000" b="0" dirty="0"/>
              <a:t>Loss of coordination.</a:t>
            </a:r>
          </a:p>
          <a:p>
            <a:pPr marL="914400" lvl="1" indent="-457200">
              <a:buFont typeface="+mj-lt"/>
              <a:buAutoNum type="arabicPeriod"/>
            </a:pPr>
            <a:r>
              <a:rPr lang="en-US" sz="2000" b="0" dirty="0"/>
              <a:t>Loss of critical judgement.</a:t>
            </a:r>
          </a:p>
          <a:p>
            <a:pPr marL="914400" lvl="1" indent="-457200">
              <a:buFont typeface="+mj-lt"/>
              <a:buAutoNum type="arabicPeriod"/>
            </a:pPr>
            <a:r>
              <a:rPr lang="en-US" sz="2000" b="0" dirty="0"/>
              <a:t>Dulled perception, especially vision.</a:t>
            </a:r>
          </a:p>
          <a:p>
            <a:pPr marL="914400" lvl="1" indent="-457200">
              <a:buFont typeface="+mj-lt"/>
              <a:buAutoNum type="arabicPeriod"/>
            </a:pPr>
            <a:r>
              <a:rPr lang="en-US" sz="2000" b="0" dirty="0"/>
              <a:t>Mood swings.</a:t>
            </a:r>
          </a:p>
          <a:p>
            <a:pPr marL="914400" lvl="1" indent="-457200">
              <a:buFont typeface="+mj-lt"/>
              <a:buAutoNum type="arabicPeriod"/>
            </a:pPr>
            <a:r>
              <a:rPr lang="en-US" sz="2000" b="0" dirty="0" smtClean="0"/>
              <a:t>Slower reaction time.</a:t>
            </a:r>
            <a:endParaRPr lang="en-US" sz="2000" b="0" dirty="0"/>
          </a:p>
          <a:p>
            <a:pPr marL="914400" lvl="1" indent="-457200">
              <a:buFont typeface="+mj-lt"/>
              <a:buAutoNum type="arabicPeriod"/>
            </a:pPr>
            <a:r>
              <a:rPr lang="en-US" sz="2000" b="0" dirty="0"/>
              <a:t>Raised blood pressure.</a:t>
            </a:r>
          </a:p>
          <a:p>
            <a:pPr marL="914400" lvl="1" indent="-457200">
              <a:buFont typeface="+mj-lt"/>
              <a:buAutoNum type="arabicPeriod"/>
            </a:pPr>
            <a:r>
              <a:rPr lang="en-US" sz="2000" b="0" dirty="0"/>
              <a:t>Passing out.</a:t>
            </a:r>
          </a:p>
          <a:p>
            <a:pPr marL="914400" lvl="1" indent="-457200">
              <a:buFont typeface="+mj-lt"/>
              <a:buAutoNum type="arabicPeriod"/>
            </a:pPr>
            <a:r>
              <a:rPr lang="en-US" sz="2000" b="0" dirty="0"/>
              <a:t>Vomiting.</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905000"/>
            <a:ext cx="3156305" cy="2438400"/>
          </a:xfrm>
          <a:prstGeom prst="rect">
            <a:avLst/>
          </a:prstGeom>
        </p:spPr>
      </p:pic>
    </p:spTree>
    <p:extLst>
      <p:ext uri="{BB962C8B-B14F-4D97-AF65-F5344CB8AC3E}">
        <p14:creationId xmlns:p14="http://schemas.microsoft.com/office/powerpoint/2010/main" val="381431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228600" y="914400"/>
            <a:ext cx="7696200" cy="4895850"/>
          </a:xfrm>
        </p:spPr>
        <p:txBody>
          <a:bodyPr/>
          <a:lstStyle/>
          <a:p>
            <a:pPr marL="0" indent="0">
              <a:buNone/>
            </a:pPr>
            <a:r>
              <a:rPr lang="en-US" sz="2400" dirty="0"/>
              <a:t>Long-term effects of excessive drinking may include:</a:t>
            </a:r>
            <a:r>
              <a:rPr lang="en-US" sz="2400" baseline="30000" dirty="0"/>
              <a:t> </a:t>
            </a:r>
            <a:endParaRPr lang="en-US" dirty="0" smtClean="0"/>
          </a:p>
          <a:p>
            <a:pPr marL="914400" lvl="1" indent="-457200">
              <a:buFont typeface="+mj-lt"/>
              <a:buAutoNum type="arabicPeriod"/>
            </a:pPr>
            <a:r>
              <a:rPr lang="en-US" sz="2000" b="0" dirty="0" smtClean="0"/>
              <a:t>Diminished gray matter and white matter in the brain.</a:t>
            </a:r>
          </a:p>
          <a:p>
            <a:pPr marL="914400" lvl="1" indent="-457200">
              <a:buFont typeface="+mj-lt"/>
              <a:buAutoNum type="arabicPeriod"/>
            </a:pPr>
            <a:r>
              <a:rPr lang="en-US" sz="2000" b="0" dirty="0" smtClean="0"/>
              <a:t>Memory </a:t>
            </a:r>
            <a:r>
              <a:rPr lang="en-US" sz="2000" b="0" dirty="0"/>
              <a:t>loss.</a:t>
            </a:r>
          </a:p>
          <a:p>
            <a:pPr marL="914400" lvl="1" indent="-457200">
              <a:buFont typeface="+mj-lt"/>
              <a:buAutoNum type="arabicPeriod"/>
            </a:pPr>
            <a:r>
              <a:rPr lang="en-US" sz="2000" b="0" dirty="0"/>
              <a:t>Loss of attention span.</a:t>
            </a:r>
          </a:p>
          <a:p>
            <a:pPr marL="914400" lvl="1" indent="-457200">
              <a:buFont typeface="+mj-lt"/>
              <a:buAutoNum type="arabicPeriod"/>
            </a:pPr>
            <a:r>
              <a:rPr lang="en-US" sz="2000" b="0" dirty="0"/>
              <a:t>Trouble learning.</a:t>
            </a:r>
          </a:p>
          <a:p>
            <a:pPr marL="914400" lvl="1" indent="-457200">
              <a:buFont typeface="+mj-lt"/>
              <a:buAutoNum type="arabicPeriod"/>
            </a:pPr>
            <a:r>
              <a:rPr lang="en-US" sz="2000" b="0" dirty="0" smtClean="0"/>
              <a:t>High </a:t>
            </a:r>
            <a:r>
              <a:rPr lang="en-US" sz="2000" b="0" dirty="0"/>
              <a:t>blood </a:t>
            </a:r>
            <a:r>
              <a:rPr lang="en-US" sz="2000" b="0" dirty="0" smtClean="0"/>
              <a:t>pressure.</a:t>
            </a:r>
            <a:endParaRPr lang="en-US" sz="2000" b="0" dirty="0"/>
          </a:p>
          <a:p>
            <a:pPr marL="914400" lvl="1" indent="-457200">
              <a:buFont typeface="+mj-lt"/>
              <a:buAutoNum type="arabicPeriod"/>
            </a:pPr>
            <a:r>
              <a:rPr lang="en-US" sz="2000" b="0" dirty="0" smtClean="0"/>
              <a:t>Stroke.</a:t>
            </a:r>
            <a:endParaRPr lang="en-US" sz="2000" b="0" dirty="0"/>
          </a:p>
          <a:p>
            <a:pPr marL="914400" lvl="1" indent="-457200">
              <a:buFont typeface="+mj-lt"/>
              <a:buAutoNum type="arabicPeriod"/>
            </a:pPr>
            <a:r>
              <a:rPr lang="en-US" sz="2000" b="0" dirty="0" smtClean="0"/>
              <a:t>Kidney failure.</a:t>
            </a:r>
          </a:p>
          <a:p>
            <a:pPr marL="914400" lvl="1" indent="-457200">
              <a:buFont typeface="+mj-lt"/>
              <a:buAutoNum type="arabicPeriod"/>
            </a:pPr>
            <a:r>
              <a:rPr lang="en-US" sz="2000" b="0" dirty="0" smtClean="0"/>
              <a:t>Cirrhosis of the liver.</a:t>
            </a:r>
            <a:endParaRPr lang="en-US" sz="2000" b="0" dirty="0"/>
          </a:p>
          <a:p>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3800" y="1828800"/>
            <a:ext cx="5251236" cy="3505200"/>
          </a:xfrm>
          <a:prstGeom prst="rect">
            <a:avLst/>
          </a:prstGeom>
        </p:spPr>
      </p:pic>
    </p:spTree>
    <p:extLst>
      <p:ext uri="{BB962C8B-B14F-4D97-AF65-F5344CB8AC3E}">
        <p14:creationId xmlns:p14="http://schemas.microsoft.com/office/powerpoint/2010/main" val="385114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1b</a:t>
            </a:r>
            <a:endParaRPr lang="en-US" dirty="0"/>
          </a:p>
        </p:txBody>
      </p:sp>
      <p:sp>
        <p:nvSpPr>
          <p:cNvPr id="3" name="Content Placeholder 2"/>
          <p:cNvSpPr>
            <a:spLocks noGrp="1"/>
          </p:cNvSpPr>
          <p:nvPr>
            <p:ph idx="1"/>
          </p:nvPr>
        </p:nvSpPr>
        <p:spPr>
          <a:xfrm>
            <a:off x="152400" y="914400"/>
            <a:ext cx="8763000" cy="2743200"/>
          </a:xfrm>
        </p:spPr>
        <p:txBody>
          <a:bodyPr/>
          <a:lstStyle/>
          <a:p>
            <a:pPr marL="0" indent="0">
              <a:buNone/>
            </a:pPr>
            <a:r>
              <a:rPr lang="en-US" sz="2400" dirty="0"/>
              <a:t>Dangers of Drinking and Driving. </a:t>
            </a:r>
            <a:endParaRPr lang="en-US" sz="2400" dirty="0" smtClean="0"/>
          </a:p>
          <a:p>
            <a:pPr lvl="1">
              <a:buFont typeface="Arial" panose="020B0604020202020204" pitchFamily="34" charset="0"/>
              <a:buChar char="•"/>
            </a:pPr>
            <a:r>
              <a:rPr lang="en-US" sz="2000" b="0" dirty="0" smtClean="0"/>
              <a:t>Any </a:t>
            </a:r>
            <a:r>
              <a:rPr lang="en-US" sz="2000" b="0" dirty="0"/>
              <a:t>amount of alcohol in your bloodstream can impact your driving ability. </a:t>
            </a:r>
            <a:endParaRPr lang="en-US" sz="2000" b="0" dirty="0" smtClean="0"/>
          </a:p>
          <a:p>
            <a:pPr lvl="1">
              <a:buFont typeface="Arial" panose="020B0604020202020204" pitchFamily="34" charset="0"/>
              <a:buChar char="•"/>
            </a:pPr>
            <a:r>
              <a:rPr lang="en-US" sz="2000" b="0" dirty="0" smtClean="0"/>
              <a:t>The </a:t>
            </a:r>
            <a:r>
              <a:rPr lang="en-US" sz="2000" b="0" dirty="0"/>
              <a:t>effects of alcohol </a:t>
            </a:r>
            <a:r>
              <a:rPr lang="en-US" sz="2000" b="0" dirty="0" smtClean="0"/>
              <a:t>put you </a:t>
            </a:r>
            <a:r>
              <a:rPr lang="en-US" sz="2000" b="0" dirty="0"/>
              <a:t>at risk for causing an accident or highway injury. </a:t>
            </a:r>
            <a:endParaRPr lang="en-US" sz="2000" b="0" dirty="0" smtClean="0"/>
          </a:p>
          <a:p>
            <a:pPr lvl="1">
              <a:buFont typeface="Arial" panose="020B0604020202020204" pitchFamily="34" charset="0"/>
              <a:buChar char="•"/>
            </a:pPr>
            <a:r>
              <a:rPr lang="en-US" sz="2000" b="0" dirty="0" smtClean="0"/>
              <a:t>Safe </a:t>
            </a:r>
            <a:r>
              <a:rPr lang="en-US" sz="2000" b="0" dirty="0"/>
              <a:t>driving requires the ability to concentrate, make good judgements and quickly react to situations.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066" y="3505200"/>
            <a:ext cx="4547667" cy="3016250"/>
          </a:xfrm>
          <a:prstGeom prst="rect">
            <a:avLst/>
          </a:prstGeom>
        </p:spPr>
      </p:pic>
    </p:spTree>
    <p:extLst>
      <p:ext uri="{BB962C8B-B14F-4D97-AF65-F5344CB8AC3E}">
        <p14:creationId xmlns:p14="http://schemas.microsoft.com/office/powerpoint/2010/main" val="2631243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1b</a:t>
            </a:r>
            <a:endParaRPr lang="en-US" dirty="0"/>
          </a:p>
        </p:txBody>
      </p:sp>
      <p:sp>
        <p:nvSpPr>
          <p:cNvPr id="3" name="Content Placeholder 2"/>
          <p:cNvSpPr>
            <a:spLocks noGrp="1"/>
          </p:cNvSpPr>
          <p:nvPr>
            <p:ph idx="1"/>
          </p:nvPr>
        </p:nvSpPr>
        <p:spPr>
          <a:xfrm>
            <a:off x="152400" y="838200"/>
            <a:ext cx="4572000" cy="5797550"/>
          </a:xfrm>
        </p:spPr>
        <p:txBody>
          <a:bodyPr/>
          <a:lstStyle/>
          <a:p>
            <a:r>
              <a:rPr lang="en-US" sz="2400" dirty="0" smtClean="0"/>
              <a:t>Blood Alcohol Concentration is the amount of alcohol in the bloodstream. </a:t>
            </a:r>
          </a:p>
          <a:p>
            <a:pPr marL="914400" lvl="1" indent="-457200">
              <a:buFont typeface="+mj-lt"/>
              <a:buAutoNum type="arabicPeriod"/>
            </a:pPr>
            <a:r>
              <a:rPr lang="en-US" sz="2000" b="0" dirty="0" smtClean="0"/>
              <a:t>It is measured by the weight of the alcohol in relation to the blood. </a:t>
            </a:r>
          </a:p>
          <a:p>
            <a:pPr marL="914400" lvl="1" indent="-457200">
              <a:buFont typeface="+mj-lt"/>
              <a:buAutoNum type="arabicPeriod"/>
            </a:pPr>
            <a:r>
              <a:rPr lang="en-US" sz="2000" b="0" dirty="0" smtClean="0"/>
              <a:t>BAC can be measured by breath, blood, or urine tests.</a:t>
            </a:r>
          </a:p>
          <a:p>
            <a:r>
              <a:rPr lang="en-US" sz="2400" dirty="0" smtClean="0"/>
              <a:t>When </a:t>
            </a:r>
            <a:r>
              <a:rPr lang="en-US" sz="2400" dirty="0"/>
              <a:t>your </a:t>
            </a:r>
            <a:r>
              <a:rPr lang="en-US" sz="2400" dirty="0" smtClean="0"/>
              <a:t>BAC </a:t>
            </a:r>
            <a:r>
              <a:rPr lang="en-US" sz="2400" dirty="0"/>
              <a:t>is 0.08% or higher, you're considered legally impaired in </a:t>
            </a:r>
            <a:r>
              <a:rPr lang="en-US" sz="2400" dirty="0" smtClean="0"/>
              <a:t>all 50 States in the </a:t>
            </a:r>
            <a:r>
              <a:rPr lang="en-US" sz="2400" dirty="0"/>
              <a:t>U.S. </a:t>
            </a:r>
          </a:p>
        </p:txBody>
      </p:sp>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3754"/>
          <a:stretch/>
        </p:blipFill>
        <p:spPr>
          <a:xfrm>
            <a:off x="4705865" y="815547"/>
            <a:ext cx="4452729" cy="368025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591630"/>
            <a:ext cx="2659781" cy="1948290"/>
          </a:xfrm>
          <a:prstGeom prst="rect">
            <a:avLst/>
          </a:prstGeom>
        </p:spPr>
      </p:pic>
    </p:spTree>
    <p:extLst>
      <p:ext uri="{BB962C8B-B14F-4D97-AF65-F5344CB8AC3E}">
        <p14:creationId xmlns:p14="http://schemas.microsoft.com/office/powerpoint/2010/main" val="1798735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1b</a:t>
            </a:r>
            <a:endParaRPr lang="en-US" dirty="0"/>
          </a:p>
        </p:txBody>
      </p:sp>
      <p:sp>
        <p:nvSpPr>
          <p:cNvPr id="3" name="Content Placeholder 2"/>
          <p:cNvSpPr>
            <a:spLocks noGrp="1"/>
          </p:cNvSpPr>
          <p:nvPr>
            <p:ph idx="1"/>
          </p:nvPr>
        </p:nvSpPr>
        <p:spPr>
          <a:xfrm>
            <a:off x="152400" y="914400"/>
            <a:ext cx="5486400" cy="5797550"/>
          </a:xfrm>
        </p:spPr>
        <p:txBody>
          <a:bodyPr/>
          <a:lstStyle/>
          <a:p>
            <a:pPr marL="0" indent="0">
              <a:buNone/>
            </a:pPr>
            <a:r>
              <a:rPr lang="en-US" sz="2400" dirty="0" smtClean="0"/>
              <a:t>Short Term Consequences of a DUI.</a:t>
            </a:r>
          </a:p>
          <a:p>
            <a:pPr marL="914400" lvl="1" indent="-457200">
              <a:buFont typeface="+mj-lt"/>
              <a:buAutoNum type="arabicPeriod"/>
            </a:pPr>
            <a:r>
              <a:rPr lang="en-US" sz="2000" b="0" dirty="0" smtClean="0"/>
              <a:t>License suspension for 30 days to a year.</a:t>
            </a:r>
          </a:p>
          <a:p>
            <a:pPr marL="914400" lvl="1" indent="-457200">
              <a:buFont typeface="+mj-lt"/>
              <a:buAutoNum type="arabicPeriod"/>
            </a:pPr>
            <a:r>
              <a:rPr lang="en-US" sz="2000" b="0" dirty="0" smtClean="0"/>
              <a:t>Many states </a:t>
            </a:r>
            <a:r>
              <a:rPr lang="en-US" sz="2000" b="0" dirty="0"/>
              <a:t>have mandatory jail time for a first DUI conviction. </a:t>
            </a:r>
            <a:endParaRPr lang="en-US" sz="2000" b="0" dirty="0" smtClean="0"/>
          </a:p>
          <a:p>
            <a:pPr marL="914400" lvl="1" indent="-457200">
              <a:buFont typeface="+mj-lt"/>
              <a:buAutoNum type="arabicPeriod"/>
            </a:pPr>
            <a:r>
              <a:rPr lang="en-US" sz="2000" b="0" dirty="0" smtClean="0"/>
              <a:t>Many </a:t>
            </a:r>
            <a:r>
              <a:rPr lang="en-US" sz="2000" b="0" dirty="0"/>
              <a:t>states allow for temporary or even permanent seizures or confiscation of a DUI offender’s vehicle. </a:t>
            </a:r>
            <a:endParaRPr lang="en-US" sz="2000" b="0" dirty="0" smtClean="0"/>
          </a:p>
          <a:p>
            <a:pPr marL="914400" lvl="1" indent="-457200">
              <a:buFont typeface="+mj-lt"/>
              <a:buAutoNum type="arabicPeriod"/>
            </a:pPr>
            <a:r>
              <a:rPr lang="en-US" sz="2000" b="0" dirty="0" smtClean="0"/>
              <a:t>DUI </a:t>
            </a:r>
            <a:r>
              <a:rPr lang="en-US" sz="2000" b="0" dirty="0"/>
              <a:t>convictions generally carry fines and </a:t>
            </a:r>
            <a:r>
              <a:rPr lang="en-US" sz="2000" b="0" dirty="0" smtClean="0"/>
              <a:t>fees of several </a:t>
            </a:r>
            <a:r>
              <a:rPr lang="en-US" sz="2000" b="0" dirty="0"/>
              <a:t>hundred dollars or more</a:t>
            </a:r>
            <a:r>
              <a:rPr lang="en-US" sz="2000" b="0" dirty="0" smtClean="0"/>
              <a:t>.</a:t>
            </a:r>
          </a:p>
          <a:p>
            <a:pPr marL="914400" lvl="1" indent="-457200">
              <a:buFont typeface="+mj-lt"/>
              <a:buAutoNum type="arabicPeriod"/>
            </a:pPr>
            <a:r>
              <a:rPr lang="en-US" sz="2000" b="0" dirty="0" smtClean="0"/>
              <a:t>You </a:t>
            </a:r>
            <a:r>
              <a:rPr lang="en-US" sz="2000" b="0" dirty="0"/>
              <a:t>will have to </a:t>
            </a:r>
            <a:r>
              <a:rPr lang="en-US" sz="2000" b="0" dirty="0" smtClean="0"/>
              <a:t>pay for and complete </a:t>
            </a:r>
            <a:r>
              <a:rPr lang="en-US" sz="2000" b="0" dirty="0"/>
              <a:t>an alcohol and drug education program, usually referred to as drunk driving </a:t>
            </a:r>
            <a:r>
              <a:rPr lang="en-US" sz="2000" b="0" dirty="0" smtClean="0"/>
              <a:t>school to get your license back. </a:t>
            </a:r>
            <a:endParaRPr lang="en-US" sz="2000" b="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752600"/>
            <a:ext cx="3316143" cy="2213867"/>
          </a:xfrm>
          <a:prstGeom prst="rect">
            <a:avLst/>
          </a:prstGeom>
        </p:spPr>
      </p:pic>
    </p:spTree>
    <p:extLst>
      <p:ext uri="{BB962C8B-B14F-4D97-AF65-F5344CB8AC3E}">
        <p14:creationId xmlns:p14="http://schemas.microsoft.com/office/powerpoint/2010/main" val="303290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1b</a:t>
            </a:r>
            <a:endParaRPr lang="en-US" dirty="0"/>
          </a:p>
        </p:txBody>
      </p:sp>
      <p:sp>
        <p:nvSpPr>
          <p:cNvPr id="3" name="Content Placeholder 2"/>
          <p:cNvSpPr>
            <a:spLocks noGrp="1"/>
          </p:cNvSpPr>
          <p:nvPr>
            <p:ph idx="1"/>
          </p:nvPr>
        </p:nvSpPr>
        <p:spPr>
          <a:xfrm>
            <a:off x="76200" y="838200"/>
            <a:ext cx="6019799" cy="5949950"/>
          </a:xfrm>
        </p:spPr>
        <p:txBody>
          <a:bodyPr/>
          <a:lstStyle/>
          <a:p>
            <a:pPr marL="0" indent="0">
              <a:buNone/>
            </a:pPr>
            <a:r>
              <a:rPr lang="en-US" sz="2400" dirty="0" smtClean="0"/>
              <a:t>Long Term Consequences of a DUI</a:t>
            </a:r>
          </a:p>
          <a:p>
            <a:pPr marL="914400" lvl="1" indent="-457200">
              <a:buFont typeface="+mj-lt"/>
              <a:buAutoNum type="arabicPeriod"/>
            </a:pPr>
            <a:r>
              <a:rPr lang="en-US" sz="2000" b="0" dirty="0"/>
              <a:t>Driver’s License </a:t>
            </a:r>
            <a:r>
              <a:rPr lang="en-US" sz="2000" b="0" dirty="0" smtClean="0"/>
              <a:t>Revocation for </a:t>
            </a:r>
            <a:r>
              <a:rPr lang="en-US" sz="2000" b="0" dirty="0"/>
              <a:t>up to two years for </a:t>
            </a:r>
            <a:r>
              <a:rPr lang="en-US" sz="2000" b="0" dirty="0" smtClean="0"/>
              <a:t>a </a:t>
            </a:r>
            <a:r>
              <a:rPr lang="en-US" sz="2000" b="0" dirty="0"/>
              <a:t>first conviction</a:t>
            </a:r>
            <a:r>
              <a:rPr lang="en-US" sz="2000" b="0" dirty="0" smtClean="0"/>
              <a:t>.</a:t>
            </a:r>
          </a:p>
          <a:p>
            <a:pPr marL="914400" lvl="1" indent="-457200">
              <a:buFont typeface="+mj-lt"/>
              <a:buAutoNum type="arabicPeriod"/>
            </a:pPr>
            <a:r>
              <a:rPr lang="en-US" sz="2000" b="0" dirty="0" smtClean="0"/>
              <a:t>Most </a:t>
            </a:r>
            <a:r>
              <a:rPr lang="en-US" sz="2000" b="0" dirty="0"/>
              <a:t>employers conduct criminal background checks before they hire job </a:t>
            </a:r>
            <a:r>
              <a:rPr lang="en-US" sz="2000" b="0" dirty="0" smtClean="0"/>
              <a:t>applicants and a DUI </a:t>
            </a:r>
            <a:r>
              <a:rPr lang="en-US" sz="2000" b="0" dirty="0"/>
              <a:t>conviction </a:t>
            </a:r>
            <a:r>
              <a:rPr lang="en-US" sz="2000" b="0" dirty="0" smtClean="0"/>
              <a:t>could </a:t>
            </a:r>
            <a:r>
              <a:rPr lang="en-US" sz="2000" b="0" dirty="0"/>
              <a:t>thwart your </a:t>
            </a:r>
            <a:r>
              <a:rPr lang="en-US" sz="2000" b="0" dirty="0" smtClean="0"/>
              <a:t>efforts </a:t>
            </a:r>
            <a:r>
              <a:rPr lang="en-US" sz="2000" b="0" dirty="0"/>
              <a:t>to secure a job. </a:t>
            </a:r>
            <a:endParaRPr lang="en-US" sz="2000" b="0" dirty="0" smtClean="0"/>
          </a:p>
          <a:p>
            <a:pPr marL="914400" lvl="1" indent="-457200">
              <a:buFont typeface="+mj-lt"/>
              <a:buAutoNum type="arabicPeriod"/>
            </a:pPr>
            <a:r>
              <a:rPr lang="en-US" sz="2000" b="0" dirty="0" smtClean="0"/>
              <a:t>A </a:t>
            </a:r>
            <a:r>
              <a:rPr lang="en-US" sz="2000" b="0" dirty="0"/>
              <a:t>DUI arrest and </a:t>
            </a:r>
            <a:r>
              <a:rPr lang="en-US" sz="2000" b="0" dirty="0" smtClean="0"/>
              <a:t>conviction can </a:t>
            </a:r>
            <a:r>
              <a:rPr lang="en-US" sz="2000" b="0" dirty="0"/>
              <a:t>wreak havoc on your work schedule and put your </a:t>
            </a:r>
            <a:r>
              <a:rPr lang="en-US" sz="2000" b="0" dirty="0" smtClean="0"/>
              <a:t>current job </a:t>
            </a:r>
            <a:r>
              <a:rPr lang="en-US" sz="2000" b="0" dirty="0"/>
              <a:t>at risk</a:t>
            </a:r>
            <a:r>
              <a:rPr lang="en-US" sz="2000" b="0" dirty="0" smtClean="0"/>
              <a:t>.</a:t>
            </a:r>
          </a:p>
          <a:p>
            <a:pPr marL="914400" lvl="1" indent="-457200">
              <a:buFont typeface="+mj-lt"/>
              <a:buAutoNum type="arabicPeriod"/>
            </a:pPr>
            <a:r>
              <a:rPr lang="en-US" sz="2000" b="0" dirty="0" smtClean="0"/>
              <a:t>Convicted DUI drivers are </a:t>
            </a:r>
            <a:r>
              <a:rPr lang="en-US" sz="2000" b="0" dirty="0"/>
              <a:t>considered “high-risk” drivers by insurance </a:t>
            </a:r>
            <a:r>
              <a:rPr lang="en-US" sz="2000" b="0" dirty="0" smtClean="0"/>
              <a:t>companies insurance </a:t>
            </a:r>
            <a:r>
              <a:rPr lang="en-US" sz="2000" b="0" dirty="0"/>
              <a:t>rates may double or triple for at least several years</a:t>
            </a:r>
            <a:r>
              <a:rPr lang="en-US" sz="2000" b="0" dirty="0" smtClean="0"/>
              <a:t>.</a:t>
            </a:r>
          </a:p>
          <a:p>
            <a:pPr marL="914400" lvl="1" indent="-457200">
              <a:buFont typeface="+mj-lt"/>
              <a:buAutoNum type="arabicPeriod"/>
            </a:pPr>
            <a:r>
              <a:rPr lang="en-US" sz="2000" b="0" dirty="0"/>
              <a:t>Many schools do not accept students who have DUI convictions on their records and scholarships may be revoked or denied. </a:t>
            </a:r>
          </a:p>
        </p:txBody>
      </p:sp>
      <p:pic>
        <p:nvPicPr>
          <p:cNvPr id="5" name="Picture 4"/>
          <p:cNvPicPr>
            <a:picLocks noChangeAspect="1"/>
          </p:cNvPicPr>
          <p:nvPr/>
        </p:nvPicPr>
        <p:blipFill>
          <a:blip r:embed="rId2"/>
          <a:stretch>
            <a:fillRect/>
          </a:stretch>
        </p:blipFill>
        <p:spPr>
          <a:xfrm>
            <a:off x="5943600" y="1371600"/>
            <a:ext cx="3048000" cy="2286000"/>
          </a:xfrm>
          <a:prstGeom prst="rect">
            <a:avLst/>
          </a:prstGeom>
        </p:spPr>
      </p:pic>
    </p:spTree>
    <p:extLst>
      <p:ext uri="{BB962C8B-B14F-4D97-AF65-F5344CB8AC3E}">
        <p14:creationId xmlns:p14="http://schemas.microsoft.com/office/powerpoint/2010/main" val="1981358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1b</a:t>
            </a:r>
            <a:endParaRPr lang="en-US" dirty="0"/>
          </a:p>
        </p:txBody>
      </p:sp>
      <p:sp>
        <p:nvSpPr>
          <p:cNvPr id="3" name="Content Placeholder 2"/>
          <p:cNvSpPr>
            <a:spLocks noGrp="1"/>
          </p:cNvSpPr>
          <p:nvPr>
            <p:ph idx="1"/>
          </p:nvPr>
        </p:nvSpPr>
        <p:spPr>
          <a:xfrm>
            <a:off x="539751" y="1066800"/>
            <a:ext cx="5708650" cy="4737100"/>
          </a:xfrm>
        </p:spPr>
        <p:txBody>
          <a:bodyPr/>
          <a:lstStyle/>
          <a:p>
            <a:r>
              <a:rPr lang="en-US" sz="2400" b="1" dirty="0"/>
              <a:t>Zero Tolerance </a:t>
            </a:r>
            <a:r>
              <a:rPr lang="en-US" sz="2400" b="1" dirty="0" smtClean="0"/>
              <a:t>Laws</a:t>
            </a:r>
            <a:r>
              <a:rPr lang="en-US" sz="2400" dirty="0" smtClean="0"/>
              <a:t> </a:t>
            </a:r>
            <a:r>
              <a:rPr lang="en-US" sz="2400" dirty="0"/>
              <a:t>makes it illegal for any driver younger than 21 to operate a vehicle with </a:t>
            </a:r>
            <a:r>
              <a:rPr lang="en-US" sz="2400" b="1" dirty="0"/>
              <a:t>any type </a:t>
            </a:r>
            <a:r>
              <a:rPr lang="en-US" sz="2400" dirty="0"/>
              <a:t>of blood alcohol count (BAC</a:t>
            </a:r>
            <a:r>
              <a:rPr lang="en-US" sz="2400" dirty="0" smtClean="0"/>
              <a:t>).</a:t>
            </a:r>
          </a:p>
          <a:p>
            <a:r>
              <a:rPr lang="en-US" sz="2400" dirty="0"/>
              <a:t>Nearly one-third of all deaths of 15- to 20-year-olds are the result of a motor vehicle crash and about 35 percent of those fatalities are alcohol-related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272" y="838200"/>
            <a:ext cx="2443277" cy="3657600"/>
          </a:xfrm>
          <a:prstGeom prst="rect">
            <a:avLst/>
          </a:prstGeom>
        </p:spPr>
      </p:pic>
    </p:spTree>
    <p:extLst>
      <p:ext uri="{BB962C8B-B14F-4D97-AF65-F5344CB8AC3E}">
        <p14:creationId xmlns:p14="http://schemas.microsoft.com/office/powerpoint/2010/main" val="420099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1b</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3887" y="838200"/>
            <a:ext cx="4553022" cy="5892147"/>
          </a:xfrm>
        </p:spPr>
      </p:pic>
    </p:spTree>
    <p:extLst>
      <p:ext uri="{BB962C8B-B14F-4D97-AF65-F5344CB8AC3E}">
        <p14:creationId xmlns:p14="http://schemas.microsoft.com/office/powerpoint/2010/main" val="343916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1550" y="115888"/>
            <a:ext cx="6985000" cy="620712"/>
          </a:xfrm>
        </p:spPr>
        <p:txBody>
          <a:bodyPr/>
          <a:lstStyle/>
          <a:p>
            <a:r>
              <a:rPr lang="en-US" altLang="en-US" sz="3600" b="1" dirty="0" smtClean="0">
                <a:latin typeface="Tahoma" panose="020B0604030504040204" pitchFamily="34" charset="0"/>
              </a:rPr>
              <a:t>Merit Badge Requirements</a:t>
            </a:r>
            <a:endParaRPr lang="uk-UA" altLang="en-US" sz="3600" b="1" dirty="0">
              <a:latin typeface="Tahoma" panose="020B0604030504040204" pitchFamily="34" charset="0"/>
            </a:endParaRPr>
          </a:p>
        </p:txBody>
      </p:sp>
      <p:sp>
        <p:nvSpPr>
          <p:cNvPr id="36867" name="Rectangle 3"/>
          <p:cNvSpPr>
            <a:spLocks noGrp="1" noChangeArrowheads="1"/>
          </p:cNvSpPr>
          <p:nvPr>
            <p:ph type="body" idx="1"/>
          </p:nvPr>
        </p:nvSpPr>
        <p:spPr>
          <a:xfrm>
            <a:off x="228600" y="914400"/>
            <a:ext cx="8458200" cy="4530725"/>
          </a:xfrm>
        </p:spPr>
        <p:txBody>
          <a:bodyPr/>
          <a:lstStyle/>
          <a:p>
            <a:pPr>
              <a:buFont typeface="+mj-lt"/>
              <a:buAutoNum type="arabicPeriod"/>
            </a:pPr>
            <a:r>
              <a:rPr lang="en-US" sz="1600" dirty="0" smtClean="0"/>
              <a:t>Do the following: </a:t>
            </a:r>
          </a:p>
          <a:p>
            <a:pPr lvl="1">
              <a:buFont typeface="+mj-lt"/>
              <a:buAutoNum type="alphaLcPeriod"/>
            </a:pPr>
            <a:r>
              <a:rPr lang="en-US" sz="1600" b="0" dirty="0" smtClean="0"/>
              <a:t>Describe the top 10 mistakes new drivers frequently make. Name the two items you are required by law to carry with you whenever you operate a motor vehicle.</a:t>
            </a:r>
          </a:p>
          <a:p>
            <a:pPr lvl="1">
              <a:buFont typeface="+mj-lt"/>
              <a:buAutoNum type="alphaLcPeriod"/>
            </a:pPr>
            <a:r>
              <a:rPr lang="en-US" sz="1600" b="0" dirty="0" smtClean="0"/>
              <a:t>Describe how alcohol and other drugs affect the human body and why a person should never drink and drive, or drive while under the influence of any mind-altering substances, including prescription drugs, cold medications, and illicit drugs. For the state where you live, find out what is the legal blood alcohol concentration and the consequences for driving while intoxicated or driving under the influence. Find out what the open-container law is in your state.</a:t>
            </a:r>
          </a:p>
          <a:p>
            <a:pPr lvl="1">
              <a:buFont typeface="+mj-lt"/>
              <a:buAutoNum type="alphaLcPeriod"/>
            </a:pPr>
            <a:r>
              <a:rPr lang="en-US" sz="1600" b="0" dirty="0" smtClean="0"/>
              <a:t>Describe at least four factors to be considered in the design of a road or highway. Explain how roadside hazards and road conditions contribute to the occurrence and seriousness of traffic crashes.</a:t>
            </a:r>
          </a:p>
          <a:p>
            <a:pPr lvl="1">
              <a:buFont typeface="+mj-lt"/>
              <a:buAutoNum type="alphaLcPeriod"/>
            </a:pPr>
            <a:r>
              <a:rPr lang="en-US" sz="1600" b="0" dirty="0" smtClean="0"/>
              <a:t>Explain why a driver who is fatigued or distracted should not operate a motor vehicle. List five common distractions, explain how driver distractions contribute to traffic accidents, and tell how drivers can minimize distractions. Describe how volunteer drivers can plan to be alert when transporting Scouting participants.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762000" cy="777875"/>
          </a:xfrm>
          <a:prstGeom prst="rect">
            <a:avLst/>
          </a:prstGeom>
        </p:spPr>
      </p:pic>
    </p:spTree>
    <p:extLst>
      <p:ext uri="{BB962C8B-B14F-4D97-AF65-F5344CB8AC3E}">
        <p14:creationId xmlns:p14="http://schemas.microsoft.com/office/powerpoint/2010/main" val="755885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1b</a:t>
            </a:r>
            <a:endParaRPr lang="en-US" dirty="0"/>
          </a:p>
        </p:txBody>
      </p:sp>
      <p:sp>
        <p:nvSpPr>
          <p:cNvPr id="3" name="Content Placeholder 2"/>
          <p:cNvSpPr>
            <a:spLocks noGrp="1"/>
          </p:cNvSpPr>
          <p:nvPr>
            <p:ph idx="1"/>
          </p:nvPr>
        </p:nvSpPr>
        <p:spPr>
          <a:xfrm>
            <a:off x="539751" y="908050"/>
            <a:ext cx="4108450" cy="5568950"/>
          </a:xfrm>
        </p:spPr>
        <p:txBody>
          <a:bodyPr/>
          <a:lstStyle/>
          <a:p>
            <a:pPr marL="0" indent="0">
              <a:buNone/>
            </a:pPr>
            <a:r>
              <a:rPr lang="en-US" sz="2400" dirty="0" smtClean="0"/>
              <a:t>Open Container Law</a:t>
            </a:r>
          </a:p>
          <a:p>
            <a:pPr lvl="1">
              <a:buFont typeface="Arial" panose="020B0604020202020204" pitchFamily="34" charset="0"/>
              <a:buChar char="•"/>
            </a:pPr>
            <a:r>
              <a:rPr lang="en-US" sz="2000" b="0" dirty="0" smtClean="0"/>
              <a:t>Most States have open-container laws that prohibit the driver or other occupants of a vehicle from having open containers of alcohol in the passenger compartment of the vehicle.</a:t>
            </a:r>
          </a:p>
          <a:p>
            <a:pPr lvl="1">
              <a:buFont typeface="Arial" panose="020B0604020202020204" pitchFamily="34" charset="0"/>
              <a:buChar char="•"/>
            </a:pPr>
            <a:r>
              <a:rPr lang="en-US" sz="2000" b="0" dirty="0" smtClean="0"/>
              <a:t>Penalties can include fines, community service, and jail.</a:t>
            </a:r>
            <a:endParaRPr lang="en-US" sz="2000" b="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066800"/>
            <a:ext cx="3867426" cy="2590800"/>
          </a:xfrm>
          <a:prstGeom prst="rect">
            <a:avLst/>
          </a:prstGeom>
        </p:spPr>
      </p:pic>
    </p:spTree>
    <p:extLst>
      <p:ext uri="{BB962C8B-B14F-4D97-AF65-F5344CB8AC3E}">
        <p14:creationId xmlns:p14="http://schemas.microsoft.com/office/powerpoint/2010/main" val="737719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1b</a:t>
            </a:r>
            <a:endParaRPr lang="en-US" dirty="0"/>
          </a:p>
        </p:txBody>
      </p:sp>
      <p:sp>
        <p:nvSpPr>
          <p:cNvPr id="3" name="Content Placeholder 2"/>
          <p:cNvSpPr>
            <a:spLocks noGrp="1"/>
          </p:cNvSpPr>
          <p:nvPr>
            <p:ph idx="1"/>
          </p:nvPr>
        </p:nvSpPr>
        <p:spPr>
          <a:xfrm>
            <a:off x="539750" y="908050"/>
            <a:ext cx="7156450" cy="4895850"/>
          </a:xfrm>
        </p:spPr>
        <p:txBody>
          <a:bodyPr/>
          <a:lstStyle/>
          <a:p>
            <a:pPr marL="0" indent="0">
              <a:buNone/>
            </a:pPr>
            <a:r>
              <a:rPr lang="en-US" dirty="0" smtClean="0"/>
              <a:t>The Bottom Line: Alcohol and Drugs Kill!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205" y="1676400"/>
            <a:ext cx="5419540" cy="4038600"/>
          </a:xfrm>
          <a:prstGeom prst="rect">
            <a:avLst/>
          </a:prstGeom>
        </p:spPr>
      </p:pic>
    </p:spTree>
    <p:extLst>
      <p:ext uri="{BB962C8B-B14F-4D97-AF65-F5344CB8AC3E}">
        <p14:creationId xmlns:p14="http://schemas.microsoft.com/office/powerpoint/2010/main" val="3377276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1c</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dirty="0" smtClean="0"/>
              <a:t>Describe </a:t>
            </a:r>
            <a:r>
              <a:rPr lang="en-US" sz="2400" dirty="0"/>
              <a:t>at least four factors to be considered in the design of a road or highway. Explain how roadside hazards and road conditions contribute to the occurrence and seriousness of traffic crashes.</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extLst>
      <p:ext uri="{BB962C8B-B14F-4D97-AF65-F5344CB8AC3E}">
        <p14:creationId xmlns:p14="http://schemas.microsoft.com/office/powerpoint/2010/main" val="312207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1c</a:t>
            </a:r>
            <a:endParaRPr lang="en-US" dirty="0"/>
          </a:p>
        </p:txBody>
      </p:sp>
      <p:sp>
        <p:nvSpPr>
          <p:cNvPr id="3" name="Content Placeholder 2"/>
          <p:cNvSpPr>
            <a:spLocks noGrp="1"/>
          </p:cNvSpPr>
          <p:nvPr>
            <p:ph idx="1"/>
          </p:nvPr>
        </p:nvSpPr>
        <p:spPr>
          <a:xfrm>
            <a:off x="152400" y="908050"/>
            <a:ext cx="5715000" cy="5645150"/>
          </a:xfrm>
        </p:spPr>
        <p:txBody>
          <a:bodyPr/>
          <a:lstStyle/>
          <a:p>
            <a:pPr marL="0" indent="0">
              <a:buNone/>
            </a:pPr>
            <a:r>
              <a:rPr lang="en-US" dirty="0" smtClean="0"/>
              <a:t>Four Factors to Consider in the Design of a Roadway.</a:t>
            </a:r>
          </a:p>
          <a:p>
            <a:pPr marL="914400" lvl="1" indent="-457200">
              <a:buFont typeface="+mj-lt"/>
              <a:buAutoNum type="arabicPeriod"/>
            </a:pPr>
            <a:r>
              <a:rPr lang="en-US" b="0" dirty="0" smtClean="0"/>
              <a:t>Uniformity – Roads should have the same type of signage from State to State.</a:t>
            </a:r>
          </a:p>
          <a:p>
            <a:pPr marL="914400" lvl="1" indent="-457200">
              <a:buFont typeface="+mj-lt"/>
              <a:buAutoNum type="arabicPeriod"/>
            </a:pPr>
            <a:r>
              <a:rPr lang="en-US" b="0" dirty="0" smtClean="0"/>
              <a:t>Speed – Determine safe speeds for curves, passing, intersections.</a:t>
            </a:r>
          </a:p>
          <a:p>
            <a:pPr marL="914400" lvl="1" indent="-457200">
              <a:buFont typeface="+mj-lt"/>
              <a:buAutoNum type="arabicPeriod"/>
            </a:pPr>
            <a:r>
              <a:rPr lang="en-US" b="0" dirty="0" smtClean="0"/>
              <a:t>Roadside Hazards – Does it need a traffic light, guard rails, signage.</a:t>
            </a:r>
          </a:p>
          <a:p>
            <a:pPr marL="914400" lvl="1" indent="-457200">
              <a:buFont typeface="+mj-lt"/>
              <a:buAutoNum type="arabicPeriod"/>
            </a:pPr>
            <a:r>
              <a:rPr lang="en-US" b="0" dirty="0" smtClean="0"/>
              <a:t>Roadway Safety Features – Reflective signs, lighting, crosswalks, painted lanes, passing lanes, rumble strips.</a:t>
            </a:r>
            <a:endParaRPr lang="en-US" b="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066800"/>
            <a:ext cx="2472201" cy="3968750"/>
          </a:xfrm>
          <a:prstGeom prst="rect">
            <a:avLst/>
          </a:prstGeom>
        </p:spPr>
      </p:pic>
    </p:spTree>
    <p:extLst>
      <p:ext uri="{BB962C8B-B14F-4D97-AF65-F5344CB8AC3E}">
        <p14:creationId xmlns:p14="http://schemas.microsoft.com/office/powerpoint/2010/main" val="349641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1c</a:t>
            </a:r>
            <a:endParaRPr lang="en-US" dirty="0"/>
          </a:p>
        </p:txBody>
      </p:sp>
      <p:sp>
        <p:nvSpPr>
          <p:cNvPr id="7" name="Content Placeholder 6"/>
          <p:cNvSpPr>
            <a:spLocks noGrp="1"/>
          </p:cNvSpPr>
          <p:nvPr>
            <p:ph idx="1"/>
          </p:nvPr>
        </p:nvSpPr>
        <p:spPr>
          <a:xfrm>
            <a:off x="152400" y="908050"/>
            <a:ext cx="8686800" cy="4895850"/>
          </a:xfrm>
        </p:spPr>
        <p:txBody>
          <a:bodyPr/>
          <a:lstStyle/>
          <a:p>
            <a:pPr marL="0" indent="0">
              <a:buNone/>
            </a:pPr>
            <a:r>
              <a:rPr lang="en-US" sz="2400" dirty="0" smtClean="0"/>
              <a:t>Roadside Hazards</a:t>
            </a:r>
          </a:p>
          <a:p>
            <a:pPr lvl="1">
              <a:buFont typeface="Arial" panose="020B0604020202020204" pitchFamily="34" charset="0"/>
              <a:buChar char="•"/>
            </a:pPr>
            <a:r>
              <a:rPr lang="en-US" sz="2000" b="0" dirty="0"/>
              <a:t>Unexpected hazards can cause drivers to lose control of their vehicles. This happens quite frequently when a driver swerves to avoid a hazard. The driver loses control of the vehicle, creating a situation that results in a crash.</a:t>
            </a:r>
          </a:p>
          <a:p>
            <a:pPr marL="0" indent="0">
              <a:buNone/>
            </a:pP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704983"/>
            <a:ext cx="3606800" cy="257548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459" y="2704983"/>
            <a:ext cx="4572411" cy="2575481"/>
          </a:xfrm>
          <a:prstGeom prst="rect">
            <a:avLst/>
          </a:prstGeom>
        </p:spPr>
      </p:pic>
    </p:spTree>
    <p:extLst>
      <p:ext uri="{BB962C8B-B14F-4D97-AF65-F5344CB8AC3E}">
        <p14:creationId xmlns:p14="http://schemas.microsoft.com/office/powerpoint/2010/main" val="2153147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1c</a:t>
            </a:r>
            <a:endParaRPr lang="en-US" dirty="0"/>
          </a:p>
        </p:txBody>
      </p:sp>
      <p:sp>
        <p:nvSpPr>
          <p:cNvPr id="3" name="Content Placeholder 2"/>
          <p:cNvSpPr>
            <a:spLocks noGrp="1"/>
          </p:cNvSpPr>
          <p:nvPr>
            <p:ph idx="1"/>
          </p:nvPr>
        </p:nvSpPr>
        <p:spPr>
          <a:xfrm>
            <a:off x="152400" y="908050"/>
            <a:ext cx="8763000" cy="4895850"/>
          </a:xfrm>
        </p:spPr>
        <p:txBody>
          <a:bodyPr/>
          <a:lstStyle/>
          <a:p>
            <a:pPr marL="0" indent="0">
              <a:buNone/>
            </a:pPr>
            <a:r>
              <a:rPr lang="en-US" sz="2400" dirty="0" smtClean="0"/>
              <a:t>Roadside Hazards</a:t>
            </a:r>
          </a:p>
          <a:p>
            <a:r>
              <a:rPr lang="en-US" sz="2000" dirty="0" smtClean="0"/>
              <a:t>For more than one-third of all highway fatalities, the side of the road is a contributing factor. </a:t>
            </a:r>
          </a:p>
          <a:p>
            <a:r>
              <a:rPr lang="en-US" sz="2000" dirty="0" smtClean="0"/>
              <a:t>Various factors can cause a vehicle to leave the roadway, including distractions, vehicle malfunctions, traffic situations, and poor road conditions.</a:t>
            </a:r>
          </a:p>
          <a:p>
            <a:r>
              <a:rPr lang="en-US" sz="2000" dirty="0" smtClean="0"/>
              <a:t>Many roads are lined with trees, signs, posts, guardrails, or other structures that can mean death or injury for a motorist.</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748216"/>
            <a:ext cx="3772213" cy="247971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828" y="3748217"/>
            <a:ext cx="3944785" cy="2486036"/>
          </a:xfrm>
          <a:prstGeom prst="rect">
            <a:avLst/>
          </a:prstGeom>
        </p:spPr>
      </p:pic>
    </p:spTree>
    <p:extLst>
      <p:ext uri="{BB962C8B-B14F-4D97-AF65-F5344CB8AC3E}">
        <p14:creationId xmlns:p14="http://schemas.microsoft.com/office/powerpoint/2010/main" val="156482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1d</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dirty="0" smtClean="0"/>
              <a:t>Explain </a:t>
            </a:r>
            <a:r>
              <a:rPr lang="en-US" sz="2400" dirty="0"/>
              <a:t>why a driver who is fatigued or distracted should not operate a motor vehicle. List five common distractions, explain how driver distractions contribute to traffic accidents, and tell how drivers can minimize distractions. Describe how volunteer drivers can plan to be alert when transporting Scouting participants.</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extLst>
      <p:ext uri="{BB962C8B-B14F-4D97-AF65-F5344CB8AC3E}">
        <p14:creationId xmlns:p14="http://schemas.microsoft.com/office/powerpoint/2010/main" val="2288652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1d</a:t>
            </a:r>
            <a:endParaRPr lang="en-US" dirty="0"/>
          </a:p>
        </p:txBody>
      </p:sp>
      <p:sp>
        <p:nvSpPr>
          <p:cNvPr id="3" name="Content Placeholder 2"/>
          <p:cNvSpPr>
            <a:spLocks noGrp="1"/>
          </p:cNvSpPr>
          <p:nvPr>
            <p:ph idx="1"/>
          </p:nvPr>
        </p:nvSpPr>
        <p:spPr>
          <a:xfrm>
            <a:off x="152400" y="914400"/>
            <a:ext cx="5099050" cy="5645150"/>
          </a:xfrm>
        </p:spPr>
        <p:txBody>
          <a:bodyPr/>
          <a:lstStyle/>
          <a:p>
            <a:pPr marL="0" indent="0">
              <a:buNone/>
            </a:pPr>
            <a:r>
              <a:rPr lang="en-US" sz="2400" dirty="0"/>
              <a:t>Impact of Drowsiness on Driving</a:t>
            </a:r>
          </a:p>
          <a:p>
            <a:pPr lvl="1">
              <a:buFont typeface="Arial" panose="020B0604020202020204" pitchFamily="34" charset="0"/>
              <a:buChar char="•"/>
            </a:pPr>
            <a:r>
              <a:rPr lang="en-US" sz="2000" b="0" dirty="0"/>
              <a:t>Driving while drowsy is similar to driving under influence of alcohol: </a:t>
            </a:r>
          </a:p>
          <a:p>
            <a:pPr lvl="1">
              <a:buFont typeface="Arial" panose="020B0604020202020204" pitchFamily="34" charset="0"/>
              <a:buChar char="•"/>
            </a:pPr>
            <a:r>
              <a:rPr lang="en-US" sz="2000" b="0" dirty="0"/>
              <a:t>Drivers’ reaction times, awareness of </a:t>
            </a:r>
            <a:r>
              <a:rPr lang="en-US" sz="2000" b="0" dirty="0" smtClean="0"/>
              <a:t>hazards, </a:t>
            </a:r>
            <a:r>
              <a:rPr lang="en-US" sz="2000" b="0" dirty="0"/>
              <a:t>and ability to sustain attention all worsen the drowsier the driver is</a:t>
            </a:r>
          </a:p>
          <a:p>
            <a:pPr lvl="1">
              <a:buFont typeface="Arial" panose="020B0604020202020204" pitchFamily="34" charset="0"/>
              <a:buChar char="•"/>
            </a:pPr>
            <a:r>
              <a:rPr lang="en-US" sz="2000" b="0" dirty="0"/>
              <a:t>Driving after going more than 20 hours without sleep is the equivalent of driving with a blood-alcohol concentration of 0.08% – the U.S. legal limit</a:t>
            </a:r>
          </a:p>
          <a:p>
            <a:pPr lvl="1">
              <a:buFont typeface="Arial" panose="020B0604020202020204" pitchFamily="34" charset="0"/>
              <a:buChar char="•"/>
            </a:pPr>
            <a:r>
              <a:rPr lang="en-US" sz="2000" b="0" dirty="0"/>
              <a:t>You are three times more likely to be in a car crash if you are fatigued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066800"/>
            <a:ext cx="3611192" cy="2514600"/>
          </a:xfrm>
          <a:prstGeom prst="rect">
            <a:avLst/>
          </a:prstGeom>
        </p:spPr>
      </p:pic>
    </p:spTree>
    <p:extLst>
      <p:ext uri="{BB962C8B-B14F-4D97-AF65-F5344CB8AC3E}">
        <p14:creationId xmlns:p14="http://schemas.microsoft.com/office/powerpoint/2010/main" val="2616993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1d</a:t>
            </a:r>
            <a:endParaRPr lang="en-US" dirty="0"/>
          </a:p>
        </p:txBody>
      </p:sp>
      <p:sp>
        <p:nvSpPr>
          <p:cNvPr id="3" name="Content Placeholder 2"/>
          <p:cNvSpPr>
            <a:spLocks noGrp="1"/>
          </p:cNvSpPr>
          <p:nvPr>
            <p:ph idx="1"/>
          </p:nvPr>
        </p:nvSpPr>
        <p:spPr>
          <a:xfrm>
            <a:off x="539750" y="908050"/>
            <a:ext cx="6927850" cy="4895850"/>
          </a:xfrm>
        </p:spPr>
        <p:txBody>
          <a:bodyPr/>
          <a:lstStyle/>
          <a:p>
            <a:pPr marL="0" indent="0">
              <a:buNone/>
            </a:pPr>
            <a:r>
              <a:rPr lang="en-US" sz="2400" dirty="0"/>
              <a:t>The most common causes of distracted </a:t>
            </a:r>
            <a:r>
              <a:rPr lang="en-US" sz="2400" dirty="0" smtClean="0"/>
              <a:t>driving.</a:t>
            </a:r>
            <a:endParaRPr lang="en-US" sz="2400" dirty="0"/>
          </a:p>
          <a:p>
            <a:r>
              <a:rPr lang="en-US" sz="2000" dirty="0"/>
              <a:t>Talking and texting. People who use their cell phones to talk or text while driving are by far the most common reason for distracted driving accidents</a:t>
            </a:r>
            <a:r>
              <a:rPr lang="en-US" sz="2000" dirty="0" smtClean="0"/>
              <a:t>. </a:t>
            </a:r>
            <a:endParaRPr lang="en-US" sz="2000" dirty="0"/>
          </a:p>
          <a:p>
            <a:r>
              <a:rPr lang="en-US" sz="2000" dirty="0" smtClean="0"/>
              <a:t>Eating or drinking.</a:t>
            </a:r>
            <a:endParaRPr lang="en-US" sz="2000" dirty="0"/>
          </a:p>
          <a:p>
            <a:r>
              <a:rPr lang="en-US" sz="2000" dirty="0"/>
              <a:t>Adjusting music or controls</a:t>
            </a:r>
            <a:r>
              <a:rPr lang="en-US" sz="2000" dirty="0" smtClean="0"/>
              <a:t>. </a:t>
            </a:r>
            <a:endParaRPr lang="en-US" sz="2000" dirty="0"/>
          </a:p>
          <a:p>
            <a:r>
              <a:rPr lang="en-US" sz="2000" dirty="0"/>
              <a:t>Applying makeup</a:t>
            </a:r>
            <a:r>
              <a:rPr lang="en-US" sz="2000" dirty="0" smtClean="0"/>
              <a:t>. </a:t>
            </a:r>
            <a:endParaRPr lang="en-US" sz="2000" dirty="0"/>
          </a:p>
          <a:p>
            <a:r>
              <a:rPr lang="en-US" sz="2000" dirty="0"/>
              <a:t>Talking to passengers</a:t>
            </a:r>
            <a:r>
              <a:rPr lang="en-US" sz="2000" dirty="0" smtClean="0"/>
              <a:t>. </a:t>
            </a:r>
            <a:endParaRPr lang="en-US" sz="2000" dirty="0"/>
          </a:p>
          <a:p>
            <a:r>
              <a:rPr lang="en-US" sz="2000" dirty="0"/>
              <a:t>Not looking at the road</a:t>
            </a:r>
            <a:r>
              <a:rPr lang="en-US" sz="2000" dirty="0" smtClean="0"/>
              <a:t>. </a:t>
            </a:r>
            <a:endParaRPr lang="en-US" sz="2000" dirty="0"/>
          </a:p>
          <a:p>
            <a:r>
              <a:rPr lang="en-US" sz="2000" dirty="0"/>
              <a:t>Handling children or pets</a:t>
            </a:r>
            <a:r>
              <a:rPr lang="en-US" sz="2000" dirty="0" smtClean="0"/>
              <a:t>. </a:t>
            </a:r>
            <a:endParaRPr lang="en-US" sz="2000" dirty="0"/>
          </a:p>
          <a:p>
            <a:r>
              <a:rPr lang="en-US" sz="2000" dirty="0"/>
              <a:t>Zoning out.</a:t>
            </a:r>
          </a:p>
          <a:p>
            <a:endParaRPr lang="en-US"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057400"/>
            <a:ext cx="2916956" cy="205807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0363" y="4202112"/>
            <a:ext cx="3773312" cy="2122488"/>
          </a:xfrm>
          <a:prstGeom prst="rect">
            <a:avLst/>
          </a:prstGeom>
        </p:spPr>
      </p:pic>
    </p:spTree>
    <p:extLst>
      <p:ext uri="{BB962C8B-B14F-4D97-AF65-F5344CB8AC3E}">
        <p14:creationId xmlns:p14="http://schemas.microsoft.com/office/powerpoint/2010/main" val="4085179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1d</a:t>
            </a:r>
            <a:endParaRPr lang="en-US" dirty="0"/>
          </a:p>
        </p:txBody>
      </p:sp>
      <p:sp>
        <p:nvSpPr>
          <p:cNvPr id="3" name="Content Placeholder 2"/>
          <p:cNvSpPr>
            <a:spLocks noGrp="1"/>
          </p:cNvSpPr>
          <p:nvPr>
            <p:ph idx="1"/>
          </p:nvPr>
        </p:nvSpPr>
        <p:spPr>
          <a:xfrm>
            <a:off x="152400" y="914400"/>
            <a:ext cx="4260850" cy="4895850"/>
          </a:xfrm>
        </p:spPr>
        <p:txBody>
          <a:bodyPr/>
          <a:lstStyle/>
          <a:p>
            <a:r>
              <a:rPr lang="en-US" sz="2000" dirty="0" smtClean="0"/>
              <a:t>A driver must always remain alert and be ready to deal with the unexpected.</a:t>
            </a:r>
          </a:p>
          <a:p>
            <a:r>
              <a:rPr lang="en-US" sz="2000" dirty="0" smtClean="0"/>
              <a:t>It is essential to give driving your full attention and keep all distractions to a minimum.</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990600"/>
            <a:ext cx="4405884" cy="4495800"/>
          </a:xfrm>
          <a:prstGeom prst="rect">
            <a:avLst/>
          </a:prstGeom>
        </p:spPr>
      </p:pic>
    </p:spTree>
    <p:extLst>
      <p:ext uri="{BB962C8B-B14F-4D97-AF65-F5344CB8AC3E}">
        <p14:creationId xmlns:p14="http://schemas.microsoft.com/office/powerpoint/2010/main" val="44426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1550" y="115888"/>
            <a:ext cx="6985000" cy="620712"/>
          </a:xfrm>
        </p:spPr>
        <p:txBody>
          <a:bodyPr/>
          <a:lstStyle/>
          <a:p>
            <a:r>
              <a:rPr lang="en-US" altLang="en-US" sz="3600" b="1" dirty="0" smtClean="0">
                <a:latin typeface="Tahoma" panose="020B0604030504040204" pitchFamily="34" charset="0"/>
              </a:rPr>
              <a:t>Merit Badge Requirements</a:t>
            </a:r>
            <a:endParaRPr lang="uk-UA" altLang="en-US" sz="3600" b="1" dirty="0">
              <a:latin typeface="Tahoma" panose="020B0604030504040204" pitchFamily="34" charset="0"/>
            </a:endParaRPr>
          </a:p>
        </p:txBody>
      </p:sp>
      <p:sp>
        <p:nvSpPr>
          <p:cNvPr id="36867" name="Rectangle 3"/>
          <p:cNvSpPr>
            <a:spLocks noGrp="1" noChangeArrowheads="1"/>
          </p:cNvSpPr>
          <p:nvPr>
            <p:ph type="body" idx="1"/>
          </p:nvPr>
        </p:nvSpPr>
        <p:spPr>
          <a:xfrm>
            <a:off x="228600" y="914400"/>
            <a:ext cx="8458200" cy="4530725"/>
          </a:xfrm>
        </p:spPr>
        <p:txBody>
          <a:bodyPr/>
          <a:lstStyle/>
          <a:p>
            <a:pPr>
              <a:buFont typeface="+mj-lt"/>
              <a:buAutoNum type="arabicPeriod" startAt="2"/>
            </a:pPr>
            <a:r>
              <a:rPr lang="en-US" sz="1600" dirty="0" smtClean="0"/>
              <a:t>Do the following: </a:t>
            </a:r>
          </a:p>
          <a:p>
            <a:pPr lvl="1">
              <a:buFont typeface="+mj-lt"/>
              <a:buAutoNum type="alphaLcPeriod"/>
            </a:pPr>
            <a:r>
              <a:rPr lang="en-US" sz="1600" b="0" dirty="0" smtClean="0"/>
              <a:t>Demonstrate how to properly wear a lap or shoulder belt . Explain why it is important for drivers and passengers to wear safety belts at all times.</a:t>
            </a:r>
          </a:p>
          <a:p>
            <a:pPr lvl="1">
              <a:buFont typeface="+mj-lt"/>
              <a:buAutoNum type="alphaLcPeriod"/>
            </a:pPr>
            <a:r>
              <a:rPr lang="en-US" sz="1600" b="0" dirty="0" smtClean="0"/>
              <a:t>List five safety features found in motor vehicles besides occupant restraint systems. Describe each safety feature, how each works, and how each contributes to safety.</a:t>
            </a:r>
          </a:p>
          <a:p>
            <a:pPr>
              <a:buFont typeface="+mj-lt"/>
              <a:buAutoNum type="arabicPeriod" startAt="2"/>
            </a:pPr>
            <a:r>
              <a:rPr lang="en-US" sz="1600" dirty="0" smtClean="0"/>
              <a:t>Do the following : </a:t>
            </a:r>
          </a:p>
          <a:p>
            <a:pPr lvl="1">
              <a:buFont typeface="+mj-lt"/>
              <a:buAutoNum type="alphaLcPeriod"/>
            </a:pPr>
            <a:r>
              <a:rPr lang="en-US" sz="1600" b="0" dirty="0" smtClean="0"/>
              <a:t>Using your family car or another vehicle, demonstrate that all lights and lighting systems in the vehicle are working. Describe the function and explain why each type of light is important to safe driving.</a:t>
            </a:r>
          </a:p>
          <a:p>
            <a:pPr lvl="1">
              <a:buFont typeface="+mj-lt"/>
              <a:buAutoNum type="alphaLcPeriod"/>
            </a:pPr>
            <a:r>
              <a:rPr lang="en-US" sz="1600" b="0" dirty="0" smtClean="0"/>
              <a:t>Using your family car or another vehicle, demonstrate how to check tire pressure and identify the correct tire pressure for the vehicle. Explain why proper tire pressure is important to safe driving.</a:t>
            </a:r>
          </a:p>
          <a:p>
            <a:pPr lvl="1">
              <a:buFont typeface="+mj-lt"/>
              <a:buAutoNum type="alphaLcPeriod"/>
            </a:pPr>
            <a:r>
              <a:rPr lang="en-US" sz="1600" b="0" dirty="0" smtClean="0"/>
              <a:t>Demonstrate a method to check for adequate tire tread. Explain why proper tire tread is important to safe driving.</a:t>
            </a:r>
          </a:p>
          <a:p>
            <a:pPr lvl="1">
              <a:buFont typeface="+mj-lt"/>
              <a:buAutoNum type="alphaLcPeriod"/>
            </a:pPr>
            <a:r>
              <a:rPr lang="en-US" sz="1600" b="0" dirty="0" smtClean="0"/>
              <a:t>Demonstrate with a smear-and-clear test if the windshield wiper blades will clear the windshield completely or need to be replaced. Describe instances in good and bad weather when windshield washers are important to safe driving.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762000" cy="777875"/>
          </a:xfrm>
          <a:prstGeom prst="rect">
            <a:avLst/>
          </a:prstGeom>
        </p:spPr>
      </p:pic>
    </p:spTree>
    <p:extLst>
      <p:ext uri="{BB962C8B-B14F-4D97-AF65-F5344CB8AC3E}">
        <p14:creationId xmlns:p14="http://schemas.microsoft.com/office/powerpoint/2010/main" val="765789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1d</a:t>
            </a:r>
            <a:endParaRPr lang="en-US" dirty="0"/>
          </a:p>
        </p:txBody>
      </p:sp>
      <p:sp>
        <p:nvSpPr>
          <p:cNvPr id="3" name="Content Placeholder 2"/>
          <p:cNvSpPr>
            <a:spLocks noGrp="1"/>
          </p:cNvSpPr>
          <p:nvPr>
            <p:ph idx="1"/>
          </p:nvPr>
        </p:nvSpPr>
        <p:spPr>
          <a:xfrm>
            <a:off x="152400" y="953530"/>
            <a:ext cx="4648200" cy="5035550"/>
          </a:xfrm>
        </p:spPr>
        <p:txBody>
          <a:bodyPr/>
          <a:lstStyle/>
          <a:p>
            <a:pPr marL="0" indent="0">
              <a:buNone/>
            </a:pPr>
            <a:r>
              <a:rPr lang="en-US" sz="2400" dirty="0" smtClean="0"/>
              <a:t>Volunteers Driving Scouts</a:t>
            </a:r>
          </a:p>
          <a:p>
            <a:pPr lvl="1">
              <a:buFont typeface="Arial" panose="020B0604020202020204" pitchFamily="34" charset="0"/>
              <a:buChar char="•"/>
            </a:pPr>
            <a:r>
              <a:rPr lang="en-US" sz="2000" b="0" dirty="0" smtClean="0"/>
              <a:t>Be Prepared; know where you are going.</a:t>
            </a:r>
          </a:p>
          <a:p>
            <a:pPr lvl="1">
              <a:buFont typeface="Arial" panose="020B0604020202020204" pitchFamily="34" charset="0"/>
              <a:buChar char="•"/>
            </a:pPr>
            <a:r>
              <a:rPr lang="en-US" sz="2000" b="0" dirty="0" smtClean="0"/>
              <a:t>Pull over to use the cell phone.</a:t>
            </a:r>
          </a:p>
          <a:p>
            <a:pPr lvl="1">
              <a:buFont typeface="Arial" panose="020B0604020202020204" pitchFamily="34" charset="0"/>
              <a:buChar char="•"/>
            </a:pPr>
            <a:r>
              <a:rPr lang="en-US" sz="2000" b="0" dirty="0" smtClean="0"/>
              <a:t>Don’t text or adjust the radio.</a:t>
            </a:r>
          </a:p>
          <a:p>
            <a:pPr lvl="1">
              <a:buFont typeface="Arial" panose="020B0604020202020204" pitchFamily="34" charset="0"/>
              <a:buChar char="•"/>
            </a:pPr>
            <a:r>
              <a:rPr lang="en-US" sz="2000" b="0" dirty="0" smtClean="0"/>
              <a:t>Get plenty of rest; don’t drive tired.</a:t>
            </a:r>
          </a:p>
          <a:p>
            <a:pPr lvl="1">
              <a:buFont typeface="Arial" panose="020B0604020202020204" pitchFamily="34" charset="0"/>
              <a:buChar char="•"/>
            </a:pPr>
            <a:r>
              <a:rPr lang="en-US" sz="2000" b="0" dirty="0" smtClean="0"/>
              <a:t>Stop and get out of the vehicle to eat.</a:t>
            </a:r>
          </a:p>
          <a:p>
            <a:pPr lvl="1">
              <a:buFont typeface="Arial" panose="020B0604020202020204" pitchFamily="34" charset="0"/>
              <a:buChar char="•"/>
            </a:pPr>
            <a:r>
              <a:rPr lang="en-US" sz="2000" b="0" dirty="0" smtClean="0"/>
              <a:t>Passengers can make calls or assist to decrease any unnecessary distractions. </a:t>
            </a:r>
          </a:p>
          <a:p>
            <a:pPr lvl="1">
              <a:buFont typeface="Arial" panose="020B0604020202020204" pitchFamily="34" charset="0"/>
              <a:buChar char="•"/>
            </a:pPr>
            <a:r>
              <a:rPr lang="en-US" sz="2000" b="0" dirty="0" smtClean="0"/>
              <a:t>As a passenger, “Don’t </a:t>
            </a:r>
            <a:r>
              <a:rPr lang="en-US" sz="2000" b="0" dirty="0" smtClean="0"/>
              <a:t>distract the driver</a:t>
            </a:r>
            <a:r>
              <a:rPr lang="en-US" sz="2000" b="0" dirty="0" smtClean="0"/>
              <a:t>.”</a:t>
            </a:r>
            <a:endParaRPr lang="en-US" sz="2000" b="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143000"/>
            <a:ext cx="4038600" cy="4038600"/>
          </a:xfrm>
          <a:prstGeom prst="rect">
            <a:avLst/>
          </a:prstGeom>
        </p:spPr>
      </p:pic>
    </p:spTree>
    <p:extLst>
      <p:ext uri="{BB962C8B-B14F-4D97-AF65-F5344CB8AC3E}">
        <p14:creationId xmlns:p14="http://schemas.microsoft.com/office/powerpoint/2010/main" val="2872454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2a</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dirty="0" smtClean="0"/>
              <a:t>Demonstrate </a:t>
            </a:r>
            <a:r>
              <a:rPr lang="en-US" sz="2400" dirty="0"/>
              <a:t>how to properly wear a lap or shoulder belt . Explain why it is important for drivers and passengers to wear safety belts at all times.</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extLst>
      <p:ext uri="{BB962C8B-B14F-4D97-AF65-F5344CB8AC3E}">
        <p14:creationId xmlns:p14="http://schemas.microsoft.com/office/powerpoint/2010/main" val="1415921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2a</a:t>
            </a:r>
            <a:endParaRPr lang="en-US" dirty="0"/>
          </a:p>
        </p:txBody>
      </p:sp>
      <p:sp>
        <p:nvSpPr>
          <p:cNvPr id="5" name="Content Placeholder 4"/>
          <p:cNvSpPr>
            <a:spLocks noGrp="1"/>
          </p:cNvSpPr>
          <p:nvPr>
            <p:ph idx="1"/>
          </p:nvPr>
        </p:nvSpPr>
        <p:spPr/>
        <p:txBody>
          <a:bodyPr/>
          <a:lstStyle/>
          <a:p>
            <a:pPr marL="0" indent="0">
              <a:buNone/>
            </a:pPr>
            <a:r>
              <a:rPr lang="en-US" sz="2400" dirty="0" smtClean="0"/>
              <a:t>How to properly wear a seatbelt:</a:t>
            </a:r>
            <a:endParaRPr lang="en-US" sz="2400" dirty="0"/>
          </a:p>
        </p:txBody>
      </p:sp>
      <p:pic>
        <p:nvPicPr>
          <p:cNvPr id="6" name="Content Placeholder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62000" y="1549318"/>
            <a:ext cx="7553161" cy="416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462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2a</a:t>
            </a:r>
            <a:endParaRPr lang="en-US" dirty="0"/>
          </a:p>
        </p:txBody>
      </p:sp>
      <p:sp>
        <p:nvSpPr>
          <p:cNvPr id="3" name="Content Placeholder 2"/>
          <p:cNvSpPr>
            <a:spLocks noGrp="1"/>
          </p:cNvSpPr>
          <p:nvPr>
            <p:ph idx="1"/>
          </p:nvPr>
        </p:nvSpPr>
        <p:spPr>
          <a:xfrm>
            <a:off x="539751" y="908050"/>
            <a:ext cx="4946650" cy="4895850"/>
          </a:xfrm>
        </p:spPr>
        <p:txBody>
          <a:bodyPr/>
          <a:lstStyle/>
          <a:p>
            <a:pPr marL="0" indent="0">
              <a:buNone/>
            </a:pPr>
            <a:r>
              <a:rPr lang="en-US" sz="2400" dirty="0" smtClean="0"/>
              <a:t>Why it is important to wear a seatbelt.</a:t>
            </a:r>
          </a:p>
          <a:p>
            <a:r>
              <a:rPr lang="en-US" sz="2000" b="0" dirty="0" smtClean="0"/>
              <a:t>Among </a:t>
            </a:r>
            <a:r>
              <a:rPr lang="en-US" sz="2000" b="0" dirty="0"/>
              <a:t>drivers and front-seat passengers, seat belts reduce the risk of death by 45%, and cut the risk of serious injury by 50%. </a:t>
            </a:r>
            <a:endParaRPr lang="en-US" sz="2000" b="0" dirty="0" smtClean="0"/>
          </a:p>
          <a:p>
            <a:r>
              <a:rPr lang="en-US" sz="2000" b="0" dirty="0" smtClean="0"/>
              <a:t>Seat </a:t>
            </a:r>
            <a:r>
              <a:rPr lang="en-US" sz="2000" b="0" dirty="0"/>
              <a:t>belts prevent drivers and passengers from being ejected during a crash. </a:t>
            </a:r>
            <a:endParaRPr lang="en-US" sz="2000" b="0" dirty="0" smtClean="0"/>
          </a:p>
          <a:p>
            <a:r>
              <a:rPr lang="en-US" sz="2000" b="0" dirty="0" smtClean="0"/>
              <a:t>People </a:t>
            </a:r>
            <a:r>
              <a:rPr lang="en-US" sz="2000" b="0" dirty="0"/>
              <a:t>not wearing a seat belt are 30 times more likely to be ejected from a vehicle during a </a:t>
            </a:r>
            <a:r>
              <a:rPr lang="en-US" sz="2000" b="0" dirty="0" smtClean="0"/>
              <a:t>crash.</a:t>
            </a:r>
          </a:p>
          <a:p>
            <a:r>
              <a:rPr lang="en-US" sz="2000" b="0" dirty="0" smtClean="0"/>
              <a:t>It’s the Law.</a:t>
            </a:r>
            <a:endParaRPr lang="en-US" sz="2000" b="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000" b="4000"/>
          <a:stretch/>
        </p:blipFill>
        <p:spPr>
          <a:xfrm>
            <a:off x="5410200" y="1828800"/>
            <a:ext cx="3422788" cy="2209800"/>
          </a:xfrm>
          <a:prstGeom prst="rect">
            <a:avLst/>
          </a:prstGeom>
        </p:spPr>
      </p:pic>
    </p:spTree>
    <p:extLst>
      <p:ext uri="{BB962C8B-B14F-4D97-AF65-F5344CB8AC3E}">
        <p14:creationId xmlns:p14="http://schemas.microsoft.com/office/powerpoint/2010/main" val="1964440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2b</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dirty="0" smtClean="0"/>
              <a:t>List </a:t>
            </a:r>
            <a:r>
              <a:rPr lang="en-US" sz="2400" dirty="0"/>
              <a:t>five safety features found in motor vehicles besides occupant restraint systems. Describe each safety feature, how each works, and how each contributes to safety.</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extLst>
      <p:ext uri="{BB962C8B-B14F-4D97-AF65-F5344CB8AC3E}">
        <p14:creationId xmlns:p14="http://schemas.microsoft.com/office/powerpoint/2010/main" val="3718504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2b</a:t>
            </a:r>
            <a:endParaRPr lang="en-US" dirty="0"/>
          </a:p>
        </p:txBody>
      </p:sp>
      <p:sp>
        <p:nvSpPr>
          <p:cNvPr id="3" name="Content Placeholder 2"/>
          <p:cNvSpPr>
            <a:spLocks noGrp="1"/>
          </p:cNvSpPr>
          <p:nvPr>
            <p:ph idx="1"/>
          </p:nvPr>
        </p:nvSpPr>
        <p:spPr>
          <a:xfrm>
            <a:off x="152401" y="914400"/>
            <a:ext cx="4648199" cy="5791200"/>
          </a:xfrm>
        </p:spPr>
        <p:txBody>
          <a:bodyPr/>
          <a:lstStyle/>
          <a:p>
            <a:pPr marL="0" indent="0">
              <a:buNone/>
            </a:pPr>
            <a:r>
              <a:rPr lang="en-US" sz="2400" dirty="0" smtClean="0"/>
              <a:t>Safety Features in Motor Vehicles</a:t>
            </a:r>
          </a:p>
          <a:p>
            <a:r>
              <a:rPr lang="en-US" sz="2000" b="0" dirty="0" smtClean="0"/>
              <a:t>Air Bags </a:t>
            </a:r>
            <a:r>
              <a:rPr lang="en-US" sz="2000" b="0" dirty="0"/>
              <a:t>– A car’s airbags will deploy in a crash and cushion both the driver and passengers from common impact points, like the steering wheel, dash, and sides of the vehicle. </a:t>
            </a:r>
            <a:endParaRPr lang="en-US" sz="2000" b="0" dirty="0" smtClean="0"/>
          </a:p>
          <a:p>
            <a:r>
              <a:rPr lang="en-US" sz="2000" b="0" dirty="0" smtClean="0"/>
              <a:t>Traction </a:t>
            </a:r>
            <a:r>
              <a:rPr lang="en-US" sz="2000" b="0" dirty="0"/>
              <a:t>and Stability Control – helps the vehicle’s tires from losing contact with the road to prevent sliding or </a:t>
            </a:r>
            <a:r>
              <a:rPr lang="en-US" sz="2000" b="0" dirty="0" smtClean="0"/>
              <a:t>skidding.</a:t>
            </a:r>
          </a:p>
          <a:p>
            <a:r>
              <a:rPr lang="en-US" sz="2000" b="0" dirty="0" smtClean="0"/>
              <a:t>Rear-view cameras – Improves </a:t>
            </a:r>
            <a:r>
              <a:rPr lang="en-US" sz="2000" b="0" dirty="0"/>
              <a:t>the rearward view and can assist drivers in detecting persons or objects in the path of a </a:t>
            </a:r>
            <a:r>
              <a:rPr lang="en-US" sz="2000" b="0" dirty="0" smtClean="0"/>
              <a:t>backing </a:t>
            </a:r>
            <a:r>
              <a:rPr lang="en-US" sz="2000" b="0" dirty="0"/>
              <a:t>vehicle.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371600"/>
            <a:ext cx="3520440" cy="234281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672" t="27778" r="7615"/>
          <a:stretch/>
        </p:blipFill>
        <p:spPr>
          <a:xfrm>
            <a:off x="5105400" y="3886200"/>
            <a:ext cx="3520440" cy="2514600"/>
          </a:xfrm>
          <a:prstGeom prst="rect">
            <a:avLst/>
          </a:prstGeom>
        </p:spPr>
      </p:pic>
    </p:spTree>
    <p:extLst>
      <p:ext uri="{BB962C8B-B14F-4D97-AF65-F5344CB8AC3E}">
        <p14:creationId xmlns:p14="http://schemas.microsoft.com/office/powerpoint/2010/main" val="80367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2b</a:t>
            </a:r>
            <a:endParaRPr lang="en-US" dirty="0"/>
          </a:p>
        </p:txBody>
      </p:sp>
      <p:sp>
        <p:nvSpPr>
          <p:cNvPr id="3" name="Content Placeholder 2"/>
          <p:cNvSpPr>
            <a:spLocks noGrp="1"/>
          </p:cNvSpPr>
          <p:nvPr>
            <p:ph idx="1"/>
          </p:nvPr>
        </p:nvSpPr>
        <p:spPr>
          <a:xfrm>
            <a:off x="76200" y="914400"/>
            <a:ext cx="4648200" cy="5791200"/>
          </a:xfrm>
        </p:spPr>
        <p:txBody>
          <a:bodyPr/>
          <a:lstStyle/>
          <a:p>
            <a:pPr marL="0" indent="0">
              <a:buNone/>
            </a:pPr>
            <a:r>
              <a:rPr lang="en-US" sz="2400" dirty="0"/>
              <a:t>Safety Features in Motor </a:t>
            </a:r>
            <a:r>
              <a:rPr lang="en-US" sz="2400" dirty="0" smtClean="0"/>
              <a:t>Vehicles</a:t>
            </a:r>
          </a:p>
          <a:p>
            <a:r>
              <a:rPr lang="en-US" sz="2000" b="0" dirty="0" smtClean="0"/>
              <a:t>Head </a:t>
            </a:r>
            <a:r>
              <a:rPr lang="en-US" sz="2000" b="0" dirty="0"/>
              <a:t>Restraints – Designed to prevent an occupants head from being snapped back (whiplash) if a vehicle is </a:t>
            </a:r>
            <a:r>
              <a:rPr lang="en-US" sz="2000" b="0" dirty="0" smtClean="0"/>
              <a:t>rear-ended.</a:t>
            </a:r>
          </a:p>
          <a:p>
            <a:r>
              <a:rPr lang="en-US" sz="2000" b="0" dirty="0" smtClean="0"/>
              <a:t>Antilock brakes – Prevents </a:t>
            </a:r>
            <a:r>
              <a:rPr lang="en-US" sz="2000" b="0" dirty="0"/>
              <a:t>the wheels from locking when you hit the brakes quickly. Locked wheels can cause the car to spin out on a slippery service, making it impossible for you to steer. </a:t>
            </a:r>
            <a:endParaRPr lang="en-US" sz="2000" b="0" dirty="0" smtClean="0"/>
          </a:p>
          <a:p>
            <a:r>
              <a:rPr lang="en-US" sz="2000" b="0" dirty="0" smtClean="0"/>
              <a:t>Shatter </a:t>
            </a:r>
            <a:r>
              <a:rPr lang="en-US" sz="2000" b="0" dirty="0"/>
              <a:t>resistant glass. Shatter resistant glass provides a windshield that breaks into numerous, harmless pieces in the event of an accident.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835565"/>
            <a:ext cx="4038600" cy="2691727"/>
          </a:xfrm>
          <a:prstGeom prst="rect">
            <a:avLst/>
          </a:prstGeom>
        </p:spPr>
      </p:pic>
      <p:pic>
        <p:nvPicPr>
          <p:cNvPr id="7" name="Picture 6"/>
          <p:cNvPicPr>
            <a:picLocks noChangeAspect="1"/>
          </p:cNvPicPr>
          <p:nvPr/>
        </p:nvPicPr>
        <p:blipFill>
          <a:blip r:embed="rId3"/>
          <a:stretch>
            <a:fillRect/>
          </a:stretch>
        </p:blipFill>
        <p:spPr>
          <a:xfrm>
            <a:off x="4876800" y="1524000"/>
            <a:ext cx="4038600" cy="2026009"/>
          </a:xfrm>
          <a:prstGeom prst="rect">
            <a:avLst/>
          </a:prstGeom>
        </p:spPr>
      </p:pic>
    </p:spTree>
    <p:extLst>
      <p:ext uri="{BB962C8B-B14F-4D97-AF65-F5344CB8AC3E}">
        <p14:creationId xmlns:p14="http://schemas.microsoft.com/office/powerpoint/2010/main" val="2414006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3a</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dirty="0" smtClean="0"/>
              <a:t>Using </a:t>
            </a:r>
            <a:r>
              <a:rPr lang="en-US" sz="2400" dirty="0"/>
              <a:t>your family car or another vehicle, demonstrate that all lights and lighting systems in the vehicle are working. Describe the function and explain why each type of light is important to safe driving.</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extLst>
      <p:ext uri="{BB962C8B-B14F-4D97-AF65-F5344CB8AC3E}">
        <p14:creationId xmlns:p14="http://schemas.microsoft.com/office/powerpoint/2010/main" val="3955326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3a</a:t>
            </a:r>
            <a:endParaRPr lang="en-US" dirty="0"/>
          </a:p>
        </p:txBody>
      </p:sp>
      <p:sp>
        <p:nvSpPr>
          <p:cNvPr id="3" name="Content Placeholder 2"/>
          <p:cNvSpPr>
            <a:spLocks noGrp="1"/>
          </p:cNvSpPr>
          <p:nvPr>
            <p:ph idx="1"/>
          </p:nvPr>
        </p:nvSpPr>
        <p:spPr>
          <a:xfrm>
            <a:off x="539750" y="908050"/>
            <a:ext cx="5022849" cy="5797550"/>
          </a:xfrm>
        </p:spPr>
        <p:txBody>
          <a:bodyPr/>
          <a:lstStyle/>
          <a:p>
            <a:pPr marL="0" indent="0">
              <a:buNone/>
            </a:pPr>
            <a:r>
              <a:rPr lang="en-US" sz="2400" dirty="0" smtClean="0"/>
              <a:t>Vehicle Lighting Systems</a:t>
            </a:r>
          </a:p>
          <a:p>
            <a:r>
              <a:rPr lang="en-US" sz="2000" dirty="0" smtClean="0"/>
              <a:t>Headlights – located </a:t>
            </a:r>
            <a:r>
              <a:rPr lang="en-US" sz="2000" dirty="0"/>
              <a:t>on the front of vehicles are there to enable drivers to see at night. </a:t>
            </a:r>
            <a:r>
              <a:rPr lang="en-US" sz="2000" dirty="0" smtClean="0"/>
              <a:t>They </a:t>
            </a:r>
            <a:r>
              <a:rPr lang="en-US" sz="2000" dirty="0"/>
              <a:t>are also used to notify other drivers of your presence in foggy conditions </a:t>
            </a:r>
            <a:r>
              <a:rPr lang="en-US" sz="2000" dirty="0" smtClean="0"/>
              <a:t>when visibility </a:t>
            </a:r>
            <a:r>
              <a:rPr lang="en-US" sz="2000" dirty="0"/>
              <a:t>may be very low.</a:t>
            </a:r>
            <a:endParaRPr lang="en-US" sz="2000" dirty="0" smtClean="0"/>
          </a:p>
          <a:p>
            <a:r>
              <a:rPr lang="en-US" sz="2000" dirty="0"/>
              <a:t>Taillights </a:t>
            </a:r>
            <a:r>
              <a:rPr lang="en-US" sz="2000" dirty="0" smtClean="0"/>
              <a:t>– show </a:t>
            </a:r>
            <a:r>
              <a:rPr lang="en-US" sz="2000" dirty="0"/>
              <a:t>the rear edge of the vehicle to allow other drivers to appropriately gauge the size and shape of the car. In addition, they allow other vehicles to see the car in inclement weather such as rain or snow. </a:t>
            </a:r>
            <a:endParaRPr lang="en-US" sz="2000" dirty="0" smtClean="0"/>
          </a:p>
          <a:p>
            <a:r>
              <a:rPr lang="en-US" sz="2000" dirty="0"/>
              <a:t>Turn Signals – let other motorists know your intentions while driving a vehicle when changing lanes, turning, or making other maneuvers while driving. </a:t>
            </a:r>
          </a:p>
        </p:txBody>
      </p:sp>
      <p:grpSp>
        <p:nvGrpSpPr>
          <p:cNvPr id="8" name="Group 7"/>
          <p:cNvGrpSpPr/>
          <p:nvPr/>
        </p:nvGrpSpPr>
        <p:grpSpPr>
          <a:xfrm>
            <a:off x="5715000" y="1182130"/>
            <a:ext cx="2955383" cy="5486400"/>
            <a:chOff x="5785022" y="1066800"/>
            <a:chExt cx="2955383" cy="5486400"/>
          </a:xfrm>
        </p:grpSpPr>
        <p:pic>
          <p:nvPicPr>
            <p:cNvPr id="5" name="Picture 4"/>
            <p:cNvPicPr>
              <a:picLocks noChangeAspect="1"/>
            </p:cNvPicPr>
            <p:nvPr/>
          </p:nvPicPr>
          <p:blipFill>
            <a:blip r:embed="rId2"/>
            <a:stretch>
              <a:fillRect/>
            </a:stretch>
          </p:blipFill>
          <p:spPr>
            <a:xfrm>
              <a:off x="5791200" y="1066800"/>
              <a:ext cx="2945344" cy="165568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722481"/>
              <a:ext cx="2945344" cy="19650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022" y="4687578"/>
              <a:ext cx="2955383" cy="1865622"/>
            </a:xfrm>
            <a:prstGeom prst="rect">
              <a:avLst/>
            </a:prstGeom>
          </p:spPr>
        </p:pic>
      </p:grpSp>
    </p:spTree>
    <p:extLst>
      <p:ext uri="{BB962C8B-B14F-4D97-AF65-F5344CB8AC3E}">
        <p14:creationId xmlns:p14="http://schemas.microsoft.com/office/powerpoint/2010/main" val="3263092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3a</a:t>
            </a:r>
            <a:endParaRPr lang="en-US" dirty="0"/>
          </a:p>
        </p:txBody>
      </p:sp>
      <p:sp>
        <p:nvSpPr>
          <p:cNvPr id="3" name="Content Placeholder 2"/>
          <p:cNvSpPr>
            <a:spLocks noGrp="1"/>
          </p:cNvSpPr>
          <p:nvPr>
            <p:ph idx="1"/>
          </p:nvPr>
        </p:nvSpPr>
        <p:spPr>
          <a:xfrm>
            <a:off x="304801" y="908050"/>
            <a:ext cx="5029200" cy="5035550"/>
          </a:xfrm>
        </p:spPr>
        <p:txBody>
          <a:bodyPr/>
          <a:lstStyle/>
          <a:p>
            <a:pPr marL="0" indent="0">
              <a:buNone/>
            </a:pPr>
            <a:r>
              <a:rPr lang="en-US" sz="2400" dirty="0" smtClean="0"/>
              <a:t>Vehicle Lighting Systems</a:t>
            </a:r>
          </a:p>
          <a:p>
            <a:r>
              <a:rPr lang="en-US" sz="2000" dirty="0" smtClean="0"/>
              <a:t>Brake </a:t>
            </a:r>
            <a:r>
              <a:rPr lang="en-US" sz="2000" dirty="0"/>
              <a:t>Lights </a:t>
            </a:r>
            <a:r>
              <a:rPr lang="en-US" sz="2000" dirty="0" smtClean="0"/>
              <a:t>– warn </a:t>
            </a:r>
            <a:r>
              <a:rPr lang="en-US" sz="2000" dirty="0"/>
              <a:t>drivers behind you when you're slowing down</a:t>
            </a:r>
            <a:r>
              <a:rPr lang="en-US" sz="2000" dirty="0" smtClean="0"/>
              <a:t>.</a:t>
            </a:r>
          </a:p>
          <a:p>
            <a:r>
              <a:rPr lang="en-US" sz="2000" dirty="0"/>
              <a:t>Back-up Lights – are used to warn other vehicles and people around the car that the vehicle is about to move backwards. The reverse lights also provide some illumination when the car is backing up.</a:t>
            </a:r>
          </a:p>
          <a:p>
            <a:r>
              <a:rPr lang="en-US" sz="2000" dirty="0"/>
              <a:t>Hazard Lights – are a pair of intermittent flashing indicator lights that flash in unison to warn other drivers that the vehicle is a temporary obstruction</a:t>
            </a:r>
            <a:r>
              <a:rPr lang="en-US" sz="2000" dirty="0" smtClean="0"/>
              <a:t>.</a:t>
            </a:r>
            <a:endParaRPr lang="en-US" sz="2000" dirty="0"/>
          </a:p>
        </p:txBody>
      </p:sp>
      <p:grpSp>
        <p:nvGrpSpPr>
          <p:cNvPr id="11" name="Group 10"/>
          <p:cNvGrpSpPr/>
          <p:nvPr/>
        </p:nvGrpSpPr>
        <p:grpSpPr>
          <a:xfrm>
            <a:off x="3505200" y="1143000"/>
            <a:ext cx="5410200" cy="5548814"/>
            <a:chOff x="3556000" y="1066457"/>
            <a:chExt cx="5410200" cy="5548814"/>
          </a:xfrm>
        </p:grpSpPr>
        <p:pic>
          <p:nvPicPr>
            <p:cNvPr id="7" name="Picture 6"/>
            <p:cNvPicPr>
              <a:picLocks noChangeAspect="1"/>
            </p:cNvPicPr>
            <p:nvPr/>
          </p:nvPicPr>
          <p:blipFill>
            <a:blip r:embed="rId2"/>
            <a:stretch>
              <a:fillRect/>
            </a:stretch>
          </p:blipFill>
          <p:spPr>
            <a:xfrm>
              <a:off x="5562600" y="2980982"/>
              <a:ext cx="3403600" cy="19145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066457"/>
              <a:ext cx="3403600" cy="1914525"/>
            </a:xfrm>
            <a:prstGeom prst="rect">
              <a:avLst/>
            </a:prstGeom>
          </p:spPr>
        </p:pic>
        <p:pic>
          <p:nvPicPr>
            <p:cNvPr id="10" name="Picture 9"/>
            <p:cNvPicPr>
              <a:picLocks noChangeAspect="1"/>
            </p:cNvPicPr>
            <p:nvPr/>
          </p:nvPicPr>
          <p:blipFill rotWithShape="1">
            <a:blip r:embed="rId4"/>
            <a:srcRect r="4167"/>
            <a:stretch/>
          </p:blipFill>
          <p:spPr>
            <a:xfrm>
              <a:off x="3556000" y="4895507"/>
              <a:ext cx="5410200" cy="1719764"/>
            </a:xfrm>
            <a:prstGeom prst="rect">
              <a:avLst/>
            </a:prstGeom>
          </p:spPr>
        </p:pic>
      </p:grpSp>
    </p:spTree>
    <p:extLst>
      <p:ext uri="{BB962C8B-B14F-4D97-AF65-F5344CB8AC3E}">
        <p14:creationId xmlns:p14="http://schemas.microsoft.com/office/powerpoint/2010/main" val="112783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1550" y="115888"/>
            <a:ext cx="6985000" cy="620712"/>
          </a:xfrm>
        </p:spPr>
        <p:txBody>
          <a:bodyPr/>
          <a:lstStyle/>
          <a:p>
            <a:r>
              <a:rPr lang="en-US" altLang="en-US" sz="3600" b="1" dirty="0" smtClean="0">
                <a:latin typeface="Tahoma" panose="020B0604030504040204" pitchFamily="34" charset="0"/>
              </a:rPr>
              <a:t>Merit Badge Requirements</a:t>
            </a:r>
            <a:endParaRPr lang="uk-UA" altLang="en-US" sz="3600" b="1" dirty="0">
              <a:latin typeface="Tahoma" panose="020B0604030504040204" pitchFamily="34" charset="0"/>
            </a:endParaRPr>
          </a:p>
        </p:txBody>
      </p:sp>
      <p:sp>
        <p:nvSpPr>
          <p:cNvPr id="36867" name="Rectangle 3"/>
          <p:cNvSpPr>
            <a:spLocks noGrp="1" noChangeArrowheads="1"/>
          </p:cNvSpPr>
          <p:nvPr>
            <p:ph type="body" idx="1"/>
          </p:nvPr>
        </p:nvSpPr>
        <p:spPr>
          <a:xfrm>
            <a:off x="304800" y="981075"/>
            <a:ext cx="8077200" cy="4464050"/>
          </a:xfrm>
        </p:spPr>
        <p:txBody>
          <a:bodyPr/>
          <a:lstStyle/>
          <a:p>
            <a:pPr>
              <a:buFont typeface="+mj-lt"/>
              <a:buAutoNum type="arabicPeriod" startAt="4"/>
            </a:pPr>
            <a:r>
              <a:rPr lang="en-US" sz="1600" dirty="0" smtClean="0"/>
              <a:t>Do the following: </a:t>
            </a:r>
          </a:p>
          <a:p>
            <a:pPr lvl="1">
              <a:buFont typeface="+mj-lt"/>
              <a:buAutoNum type="alphaLcPeriod"/>
            </a:pPr>
            <a:r>
              <a:rPr lang="en-US" sz="1600" b="0" dirty="0" smtClean="0"/>
              <a:t>In a location away from traffic hazards, measure with a tape measure - not in a car - and mark off with stakes the distance that a car will travel during the time needed for decision and reaction, and the braking distances necessary to stop a car traveling 30, 50, and 70 miles per hour on dry, level pavement. Discuss how environmental factors such as bad weather and road conditions will affect the distance.</a:t>
            </a:r>
          </a:p>
          <a:p>
            <a:pPr lvl="1">
              <a:buFont typeface="+mj-lt"/>
              <a:buAutoNum type="alphaLcPeriod"/>
            </a:pPr>
            <a:r>
              <a:rPr lang="en-US" sz="1600" b="0" dirty="0" smtClean="0"/>
              <a:t>Describe the difference in nighttime visibility between a properly lit bicycle and rider (or a pedestrian) wearing reflective material and a bicycle and rider with no lights (or a pedestrian) dressed in dark clothing, without reflective material.</a:t>
            </a:r>
          </a:p>
          <a:p>
            <a:pPr lvl="1">
              <a:buFont typeface="+mj-lt"/>
              <a:buAutoNum type="alphaLcPeriod"/>
            </a:pPr>
            <a:r>
              <a:rPr lang="en-US" sz="1600" b="0" dirty="0" smtClean="0"/>
              <a:t>Explain how color and shape are used to help road users recognize and understand the information presented on traffic and roadway signs. Explain the purpose of different types of signs, signals, and pavement markings.</a:t>
            </a:r>
          </a:p>
          <a:p>
            <a:pPr lvl="1">
              <a:buFont typeface="+mj-lt"/>
              <a:buAutoNum type="alphaLcPeriod"/>
            </a:pPr>
            <a:r>
              <a:rPr lang="en-US" sz="1600" b="0" dirty="0" smtClean="0"/>
              <a:t>Describe at least three examples of traffic laws that apply to drivers of motor vehicles and that bicyclists must also obey.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762000" cy="777875"/>
          </a:xfrm>
          <a:prstGeom prst="rect">
            <a:avLst/>
          </a:prstGeom>
        </p:spPr>
      </p:pic>
    </p:spTree>
    <p:extLst>
      <p:ext uri="{BB962C8B-B14F-4D97-AF65-F5344CB8AC3E}">
        <p14:creationId xmlns:p14="http://schemas.microsoft.com/office/powerpoint/2010/main" val="3221857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3b</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dirty="0" smtClean="0"/>
              <a:t>Using </a:t>
            </a:r>
            <a:r>
              <a:rPr lang="en-US" sz="2400" dirty="0"/>
              <a:t>your family car or another vehicle, demonstrate how to check tire pressure and identify the correct tire pressure for the vehicle. Explain why proper tire pressure is important to safe driving.</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extLst>
      <p:ext uri="{BB962C8B-B14F-4D97-AF65-F5344CB8AC3E}">
        <p14:creationId xmlns:p14="http://schemas.microsoft.com/office/powerpoint/2010/main" val="3322767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3b</a:t>
            </a:r>
            <a:endParaRPr lang="en-US" dirty="0"/>
          </a:p>
        </p:txBody>
      </p:sp>
      <p:sp>
        <p:nvSpPr>
          <p:cNvPr id="4" name="Rectangle 1"/>
          <p:cNvSpPr>
            <a:spLocks noGrp="1" noChangeArrowheads="1"/>
          </p:cNvSpPr>
          <p:nvPr>
            <p:ph idx="1"/>
          </p:nvPr>
        </p:nvSpPr>
        <p:spPr bwMode="auto">
          <a:xfrm>
            <a:off x="228601" y="760512"/>
            <a:ext cx="54864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hangingPunct="0">
              <a:spcBef>
                <a:spcPct val="0"/>
              </a:spcBef>
              <a:buNone/>
            </a:pPr>
            <a:r>
              <a:rPr kumimoji="0" lang="en-US" altLang="en-US" sz="2000" b="1" i="0" u="none" strike="noStrike" cap="none" normalizeH="0" baseline="0" dirty="0" smtClean="0">
                <a:ln>
                  <a:noFill/>
                </a:ln>
                <a:solidFill>
                  <a:schemeClr val="tx1"/>
                </a:solidFill>
                <a:effectLst/>
                <a:latin typeface="Arial" panose="020B0604020202020204" pitchFamily="34" charset="0"/>
              </a:rPr>
              <a:t>How to Check Tire Pressure.</a:t>
            </a: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smtClean="0">
                <a:ln>
                  <a:noFill/>
                </a:ln>
                <a:solidFill>
                  <a:schemeClr val="tx1"/>
                </a:solidFill>
                <a:effectLst/>
                <a:latin typeface="Arial" panose="020B0604020202020204" pitchFamily="34" charset="0"/>
              </a:rPr>
              <a:t>Unscrew the cap on the valve stem. </a:t>
            </a: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smtClean="0">
                <a:ln>
                  <a:noFill/>
                </a:ln>
                <a:solidFill>
                  <a:schemeClr val="tx1"/>
                </a:solidFill>
                <a:effectLst/>
                <a:latin typeface="Arial" panose="020B0604020202020204" pitchFamily="34" charset="0"/>
              </a:rPr>
              <a:t>Press the tire gauge against the valve stem making a "flat" connection that seals completely. Swiftly remove the gauge from the tire's valve stem after the stick pops or the dial moves. </a:t>
            </a: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Read the gauge to determine if the pressure is within recommended limits. </a:t>
            </a: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If the tire pressure is lower than recommended, inflate the tire with an air compressor commonly found at gas stations and service centers. </a:t>
            </a: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After adding air, repeat steps 2 and 3 to determine if the tire pressure is now within limits. </a:t>
            </a: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If the tire pressure is higher than recommended, release air from the tire. Most tire pressure gauges have a small nub on the backside that is designed to be pressed into the center of the valve stem, releasing air. </a:t>
            </a: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If you've </a:t>
            </a:r>
            <a:r>
              <a:rPr kumimoji="0" lang="en-US" altLang="en-US" sz="1800" b="0" i="0" u="none" strike="noStrike" cap="none" normalizeH="0" baseline="0" dirty="0" smtClean="0">
                <a:ln>
                  <a:noFill/>
                </a:ln>
                <a:solidFill>
                  <a:schemeClr val="tx1"/>
                </a:solidFill>
                <a:effectLst/>
                <a:latin typeface="Arial" panose="020B0604020202020204" pitchFamily="34" charset="0"/>
              </a:rPr>
              <a:t>released some air, repeat steps </a:t>
            </a:r>
            <a:r>
              <a:rPr kumimoji="0" lang="en-US" altLang="en-US" sz="1800" b="0" i="0" u="none" strike="noStrike" cap="none" normalizeH="0" baseline="0" dirty="0" smtClean="0">
                <a:ln>
                  <a:noFill/>
                </a:ln>
                <a:solidFill>
                  <a:schemeClr val="tx1"/>
                </a:solidFill>
                <a:effectLst/>
                <a:latin typeface="Arial" panose="020B0604020202020204" pitchFamily="34" charset="0"/>
              </a:rPr>
              <a:t>2 and 3 </a:t>
            </a:r>
            <a:r>
              <a:rPr kumimoji="0" lang="en-US" altLang="en-US" sz="1800" b="0" i="0" u="none" strike="noStrike" cap="none" normalizeH="0" baseline="0" dirty="0" smtClean="0">
                <a:ln>
                  <a:noFill/>
                </a:ln>
                <a:solidFill>
                  <a:schemeClr val="tx1"/>
                </a:solidFill>
                <a:effectLst/>
                <a:latin typeface="Arial" panose="020B0604020202020204" pitchFamily="34" charset="0"/>
              </a:rPr>
              <a:t>to determine if you need to add or remove air from the tire.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1" y="1219200"/>
            <a:ext cx="3306434" cy="2209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1" y="3549147"/>
            <a:ext cx="3306434" cy="2205391"/>
          </a:xfrm>
          <a:prstGeom prst="rect">
            <a:avLst/>
          </a:prstGeom>
        </p:spPr>
      </p:pic>
    </p:spTree>
    <p:extLst>
      <p:ext uri="{BB962C8B-B14F-4D97-AF65-F5344CB8AC3E}">
        <p14:creationId xmlns:p14="http://schemas.microsoft.com/office/powerpoint/2010/main" val="4112369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3b</a:t>
            </a:r>
            <a:endParaRPr lang="en-US" dirty="0"/>
          </a:p>
        </p:txBody>
      </p:sp>
      <p:sp>
        <p:nvSpPr>
          <p:cNvPr id="3" name="Content Placeholder 2"/>
          <p:cNvSpPr>
            <a:spLocks noGrp="1"/>
          </p:cNvSpPr>
          <p:nvPr>
            <p:ph idx="1"/>
          </p:nvPr>
        </p:nvSpPr>
        <p:spPr>
          <a:xfrm>
            <a:off x="914400" y="5486400"/>
            <a:ext cx="6170612" cy="1066800"/>
          </a:xfrm>
        </p:spPr>
        <p:txBody>
          <a:bodyPr/>
          <a:lstStyle/>
          <a:p>
            <a:pPr marL="0" indent="0">
              <a:buNone/>
            </a:pPr>
            <a:r>
              <a:rPr lang="en-US" sz="2000" dirty="0" smtClean="0"/>
              <a:t>You will </a:t>
            </a:r>
            <a:r>
              <a:rPr lang="en-US" sz="2000" dirty="0"/>
              <a:t>find the manufacturer's optimum or recommended tire pressure for your car on a sticker in the door jamb, or in your owner's manual.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0"/>
            <a:ext cx="5715000" cy="3810000"/>
          </a:xfrm>
          <a:prstGeom prst="rect">
            <a:avLst/>
          </a:prstGeom>
        </p:spPr>
      </p:pic>
      <p:sp>
        <p:nvSpPr>
          <p:cNvPr id="6" name="TextBox 5"/>
          <p:cNvSpPr txBox="1"/>
          <p:nvPr/>
        </p:nvSpPr>
        <p:spPr>
          <a:xfrm>
            <a:off x="457200" y="909935"/>
            <a:ext cx="7542212" cy="461665"/>
          </a:xfrm>
          <a:prstGeom prst="rect">
            <a:avLst/>
          </a:prstGeom>
          <a:noFill/>
        </p:spPr>
        <p:txBody>
          <a:bodyPr wrap="square" rtlCol="0">
            <a:spAutoFit/>
          </a:bodyPr>
          <a:lstStyle/>
          <a:p>
            <a:r>
              <a:rPr lang="en-US" sz="2400" dirty="0" smtClean="0"/>
              <a:t>How to identify the correct tire pressure for a vehicle.</a:t>
            </a:r>
            <a:endParaRPr lang="en-US" sz="2400" dirty="0"/>
          </a:p>
        </p:txBody>
      </p:sp>
    </p:spTree>
    <p:extLst>
      <p:ext uri="{BB962C8B-B14F-4D97-AF65-F5344CB8AC3E}">
        <p14:creationId xmlns:p14="http://schemas.microsoft.com/office/powerpoint/2010/main" val="3247755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3b</a:t>
            </a:r>
            <a:endParaRPr lang="en-US" dirty="0"/>
          </a:p>
        </p:txBody>
      </p:sp>
      <p:sp>
        <p:nvSpPr>
          <p:cNvPr id="3" name="Content Placeholder 2"/>
          <p:cNvSpPr>
            <a:spLocks noGrp="1"/>
          </p:cNvSpPr>
          <p:nvPr>
            <p:ph idx="1"/>
          </p:nvPr>
        </p:nvSpPr>
        <p:spPr>
          <a:xfrm>
            <a:off x="381000" y="4114800"/>
            <a:ext cx="7909741" cy="2663687"/>
          </a:xfrm>
        </p:spPr>
        <p:txBody>
          <a:bodyPr/>
          <a:lstStyle/>
          <a:p>
            <a:pPr marL="0" indent="0">
              <a:buNone/>
            </a:pPr>
            <a:r>
              <a:rPr lang="en-US" sz="2400" dirty="0" smtClean="0"/>
              <a:t>Why is proper tire pressure important for safe driving?</a:t>
            </a:r>
          </a:p>
          <a:p>
            <a:r>
              <a:rPr lang="en-US" sz="2000" dirty="0" smtClean="0"/>
              <a:t>Appropriately </a:t>
            </a:r>
            <a:r>
              <a:rPr lang="en-US" sz="2000" dirty="0"/>
              <a:t>inflated tires provide better vehicle handling. </a:t>
            </a:r>
            <a:endParaRPr lang="en-US" sz="2000" dirty="0" smtClean="0"/>
          </a:p>
          <a:p>
            <a:pPr lvl="1"/>
            <a:r>
              <a:rPr lang="en-US" sz="1800" b="0" dirty="0" smtClean="0"/>
              <a:t>When </a:t>
            </a:r>
            <a:r>
              <a:rPr lang="en-US" sz="1800" b="0" dirty="0"/>
              <a:t>tire pressure is too low or too high the vehicle is not able to maintain the right amount of traction on the road, and driving gets more dangerous</a:t>
            </a:r>
            <a:r>
              <a:rPr lang="en-US" sz="1800" b="0" dirty="0" smtClean="0"/>
              <a:t>.</a:t>
            </a:r>
          </a:p>
          <a:p>
            <a:r>
              <a:rPr lang="en-US" sz="2000" dirty="0" smtClean="0"/>
              <a:t>Under or over-inflated tires can increase tire wear.</a:t>
            </a:r>
          </a:p>
          <a:p>
            <a:r>
              <a:rPr lang="en-US" sz="2000" dirty="0" smtClean="0"/>
              <a:t>Proper tire inflation improves fuel efficiency.</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888"/>
            <a:ext cx="9144000" cy="3578087"/>
          </a:xfrm>
          <a:prstGeom prst="rect">
            <a:avLst/>
          </a:prstGeom>
        </p:spPr>
      </p:pic>
    </p:spTree>
    <p:extLst>
      <p:ext uri="{BB962C8B-B14F-4D97-AF65-F5344CB8AC3E}">
        <p14:creationId xmlns:p14="http://schemas.microsoft.com/office/powerpoint/2010/main" val="2280051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3c</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dirty="0" smtClean="0"/>
              <a:t>Demonstrate </a:t>
            </a:r>
            <a:r>
              <a:rPr lang="en-US" sz="2400" dirty="0"/>
              <a:t>a method to check for adequate tire tread. Explain why proper tire tread is important to safe driving.</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extLst>
      <p:ext uri="{BB962C8B-B14F-4D97-AF65-F5344CB8AC3E}">
        <p14:creationId xmlns:p14="http://schemas.microsoft.com/office/powerpoint/2010/main" val="4242821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3c</a:t>
            </a:r>
            <a:endParaRPr lang="en-US" dirty="0"/>
          </a:p>
        </p:txBody>
      </p:sp>
      <p:sp>
        <p:nvSpPr>
          <p:cNvPr id="3" name="Content Placeholder 2"/>
          <p:cNvSpPr>
            <a:spLocks noGrp="1"/>
          </p:cNvSpPr>
          <p:nvPr>
            <p:ph idx="1"/>
          </p:nvPr>
        </p:nvSpPr>
        <p:spPr>
          <a:xfrm>
            <a:off x="228600" y="777382"/>
            <a:ext cx="8686800" cy="3352800"/>
          </a:xfrm>
        </p:spPr>
        <p:txBody>
          <a:bodyPr/>
          <a:lstStyle/>
          <a:p>
            <a:pPr marL="0" indent="0">
              <a:buNone/>
            </a:pPr>
            <a:r>
              <a:rPr lang="en-US" sz="2400" dirty="0" smtClean="0"/>
              <a:t>Checking Adequate Tire Tread.</a:t>
            </a:r>
          </a:p>
          <a:p>
            <a:r>
              <a:rPr lang="en-US" sz="2000" dirty="0" smtClean="0"/>
              <a:t>The </a:t>
            </a:r>
            <a:r>
              <a:rPr lang="en-US" sz="2000" dirty="0"/>
              <a:t>penny test </a:t>
            </a:r>
            <a:r>
              <a:rPr lang="en-US" sz="2000" dirty="0" smtClean="0"/>
              <a:t>and </a:t>
            </a:r>
            <a:r>
              <a:rPr lang="en-US" sz="2000" dirty="0"/>
              <a:t>quarter test for </a:t>
            </a:r>
            <a:r>
              <a:rPr lang="en-US" sz="2000" dirty="0" smtClean="0"/>
              <a:t>tire tread depth </a:t>
            </a:r>
            <a:r>
              <a:rPr lang="en-US" sz="2000" dirty="0"/>
              <a:t>both work the same way: </a:t>
            </a:r>
            <a:r>
              <a:rPr lang="en-US" sz="2000" dirty="0" smtClean="0"/>
              <a:t>stick the coin </a:t>
            </a:r>
            <a:r>
              <a:rPr lang="en-US" sz="2000" dirty="0"/>
              <a:t>into your tire's tread </a:t>
            </a:r>
            <a:r>
              <a:rPr lang="en-US" sz="2000" dirty="0" smtClean="0"/>
              <a:t>head-first </a:t>
            </a:r>
            <a:r>
              <a:rPr lang="en-US" sz="2000" dirty="0"/>
              <a:t>and if you can see the top of the president's head then you need new tires</a:t>
            </a:r>
            <a:r>
              <a:rPr lang="en-US" sz="2000" dirty="0" smtClean="0"/>
              <a:t>.</a:t>
            </a:r>
          </a:p>
          <a:p>
            <a:r>
              <a:rPr lang="en-US" sz="2000" dirty="0" smtClean="0"/>
              <a:t>The quarter test gives a depth of 4/32 and is replacing the penny test which gives a depth of 2/32.</a:t>
            </a:r>
          </a:p>
          <a:p>
            <a:r>
              <a:rPr lang="en-US" sz="2000" dirty="0" smtClean="0"/>
              <a:t>Minimum </a:t>
            </a:r>
            <a:r>
              <a:rPr lang="en-US" sz="2000" dirty="0"/>
              <a:t>legal tread depth in most </a:t>
            </a:r>
            <a:r>
              <a:rPr lang="en-US" sz="2000" dirty="0" smtClean="0"/>
              <a:t>states is 2/32.</a:t>
            </a:r>
          </a:p>
          <a:p>
            <a:r>
              <a:rPr lang="en-US" sz="2000" dirty="0"/>
              <a:t>Unfortunately, </a:t>
            </a:r>
            <a:r>
              <a:rPr lang="en-US" sz="2000" dirty="0" smtClean="0"/>
              <a:t>2/32 </a:t>
            </a:r>
            <a:r>
              <a:rPr lang="en-US" sz="2000" dirty="0"/>
              <a:t>may be too late if you drive in rain or snow. </a:t>
            </a:r>
            <a:endParaRPr lang="en-US" sz="2000" dirty="0" smtClean="0"/>
          </a:p>
          <a:p>
            <a:r>
              <a:rPr lang="en-US" sz="2000" dirty="0" smtClean="0"/>
              <a:t>Using the quarter test informs you of the need to replace your tires before it becomes too dangerous.</a:t>
            </a:r>
            <a:endParaRPr lang="en-US" sz="2000" dirty="0"/>
          </a:p>
        </p:txBody>
      </p:sp>
      <p:pic>
        <p:nvPicPr>
          <p:cNvPr id="7" name="Picture 6"/>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416"/>
          <a:stretch/>
        </p:blipFill>
        <p:spPr>
          <a:xfrm>
            <a:off x="2362200" y="4150777"/>
            <a:ext cx="4102100" cy="2514600"/>
          </a:xfrm>
          <a:prstGeom prst="rect">
            <a:avLst/>
          </a:prstGeom>
        </p:spPr>
      </p:pic>
    </p:spTree>
    <p:extLst>
      <p:ext uri="{BB962C8B-B14F-4D97-AF65-F5344CB8AC3E}">
        <p14:creationId xmlns:p14="http://schemas.microsoft.com/office/powerpoint/2010/main" val="3539783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3c</a:t>
            </a:r>
            <a:endParaRPr lang="en-US" dirty="0"/>
          </a:p>
        </p:txBody>
      </p:sp>
      <p:sp>
        <p:nvSpPr>
          <p:cNvPr id="3" name="Content Placeholder 2"/>
          <p:cNvSpPr>
            <a:spLocks noGrp="1"/>
          </p:cNvSpPr>
          <p:nvPr>
            <p:ph idx="1"/>
          </p:nvPr>
        </p:nvSpPr>
        <p:spPr>
          <a:xfrm>
            <a:off x="539750" y="908050"/>
            <a:ext cx="4641849" cy="4895850"/>
          </a:xfrm>
        </p:spPr>
        <p:txBody>
          <a:bodyPr/>
          <a:lstStyle/>
          <a:p>
            <a:pPr marL="0" indent="0">
              <a:buNone/>
            </a:pPr>
            <a:r>
              <a:rPr lang="en-US" sz="2400" dirty="0" smtClean="0"/>
              <a:t>Tire </a:t>
            </a:r>
            <a:r>
              <a:rPr lang="en-US" sz="2400" dirty="0"/>
              <a:t>Tread Depth is Very Important For Safe Driving. </a:t>
            </a:r>
            <a:endParaRPr lang="en-US" sz="2400" dirty="0" smtClean="0"/>
          </a:p>
          <a:p>
            <a:r>
              <a:rPr lang="en-US" sz="2000" dirty="0"/>
              <a:t>A tire that lacks the proper tread depth won't be able to properly grip the road. </a:t>
            </a:r>
            <a:endParaRPr lang="en-US" sz="2000" dirty="0" smtClean="0"/>
          </a:p>
          <a:p>
            <a:r>
              <a:rPr lang="en-US" sz="2000" dirty="0" smtClean="0"/>
              <a:t>A </a:t>
            </a:r>
            <a:r>
              <a:rPr lang="en-US" sz="2000" dirty="0"/>
              <a:t>tire that can't hold onto the road will slide and take longer to brake. </a:t>
            </a:r>
            <a:endParaRPr lang="en-US" sz="2000" dirty="0" smtClean="0"/>
          </a:p>
          <a:p>
            <a:r>
              <a:rPr lang="en-US" sz="2000" dirty="0" smtClean="0"/>
              <a:t>Without </a:t>
            </a:r>
            <a:r>
              <a:rPr lang="en-US" sz="2000" dirty="0"/>
              <a:t>the proper tread depth, your chances of getting into an accident also increase.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9897"/>
          <a:stretch/>
        </p:blipFill>
        <p:spPr>
          <a:xfrm>
            <a:off x="5410200" y="1752600"/>
            <a:ext cx="3374448" cy="2647950"/>
          </a:xfrm>
          <a:prstGeom prst="rect">
            <a:avLst/>
          </a:prstGeom>
        </p:spPr>
      </p:pic>
    </p:spTree>
    <p:extLst>
      <p:ext uri="{BB962C8B-B14F-4D97-AF65-F5344CB8AC3E}">
        <p14:creationId xmlns:p14="http://schemas.microsoft.com/office/powerpoint/2010/main" val="524541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3d</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dirty="0" smtClean="0"/>
              <a:t>Demonstrate </a:t>
            </a:r>
            <a:r>
              <a:rPr lang="en-US" sz="2400" dirty="0"/>
              <a:t>with a smear-and-clear test if the windshield wiper blades will clear the windshield completely or need to be replaced. Describe instances in good and bad weather when windshield washers are important to safe driving.</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extLst>
      <p:ext uri="{BB962C8B-B14F-4D97-AF65-F5344CB8AC3E}">
        <p14:creationId xmlns:p14="http://schemas.microsoft.com/office/powerpoint/2010/main" val="18161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3d</a:t>
            </a:r>
            <a:endParaRPr lang="en-US" dirty="0"/>
          </a:p>
        </p:txBody>
      </p:sp>
      <p:sp>
        <p:nvSpPr>
          <p:cNvPr id="3" name="Content Placeholder 2"/>
          <p:cNvSpPr>
            <a:spLocks noGrp="1"/>
          </p:cNvSpPr>
          <p:nvPr>
            <p:ph idx="1"/>
          </p:nvPr>
        </p:nvSpPr>
        <p:spPr>
          <a:xfrm>
            <a:off x="228600" y="914400"/>
            <a:ext cx="5105400" cy="4895850"/>
          </a:xfrm>
        </p:spPr>
        <p:txBody>
          <a:bodyPr/>
          <a:lstStyle/>
          <a:p>
            <a:pPr marL="0" indent="0">
              <a:buNone/>
            </a:pPr>
            <a:r>
              <a:rPr lang="en-US" sz="2400" dirty="0"/>
              <a:t>Windshield wipers are important for providing a clear, unobstructed view. </a:t>
            </a:r>
            <a:endParaRPr lang="en-US" sz="2400" dirty="0" smtClean="0"/>
          </a:p>
          <a:p>
            <a:r>
              <a:rPr lang="en-US" sz="2000" dirty="0" smtClean="0"/>
              <a:t>Impaired </a:t>
            </a:r>
            <a:r>
              <a:rPr lang="en-US" sz="2000" dirty="0"/>
              <a:t>vision while driving is extremely dangerous -and is a contributing factor in as many as 90% of all accidents. </a:t>
            </a:r>
            <a:endParaRPr lang="en-US" sz="2000" dirty="0" smtClean="0"/>
          </a:p>
          <a:p>
            <a:r>
              <a:rPr lang="en-US" sz="2000" dirty="0" smtClean="0"/>
              <a:t>The main purpose </a:t>
            </a:r>
            <a:r>
              <a:rPr lang="en-US" sz="2000" dirty="0"/>
              <a:t>of a windshield wiper blade is to keep your vision clear while driving</a:t>
            </a:r>
            <a:r>
              <a:rPr lang="en-US" sz="2000" dirty="0" smtClean="0"/>
              <a:t>.</a:t>
            </a:r>
          </a:p>
          <a:p>
            <a:r>
              <a:rPr lang="en-US" sz="2000" dirty="0"/>
              <a:t>Faulty wiper blades can be ineffective and even smear </a:t>
            </a:r>
            <a:r>
              <a:rPr lang="en-US" sz="2000" dirty="0" smtClean="0"/>
              <a:t>your windshield, potentially</a:t>
            </a:r>
            <a:r>
              <a:rPr lang="en-US" sz="2000" dirty="0"/>
              <a:t> creating visibility issues.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828800"/>
            <a:ext cx="3655195" cy="2438400"/>
          </a:xfrm>
          <a:prstGeom prst="rect">
            <a:avLst/>
          </a:prstGeom>
        </p:spPr>
      </p:pic>
    </p:spTree>
    <p:extLst>
      <p:ext uri="{BB962C8B-B14F-4D97-AF65-F5344CB8AC3E}">
        <p14:creationId xmlns:p14="http://schemas.microsoft.com/office/powerpoint/2010/main" val="503407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3d</a:t>
            </a:r>
            <a:endParaRPr lang="en-US" dirty="0"/>
          </a:p>
        </p:txBody>
      </p:sp>
      <p:sp>
        <p:nvSpPr>
          <p:cNvPr id="3" name="Content Placeholder 2"/>
          <p:cNvSpPr>
            <a:spLocks noGrp="1"/>
          </p:cNvSpPr>
          <p:nvPr>
            <p:ph idx="1"/>
          </p:nvPr>
        </p:nvSpPr>
        <p:spPr>
          <a:xfrm>
            <a:off x="76200" y="990600"/>
            <a:ext cx="8763000" cy="1952927"/>
          </a:xfrm>
        </p:spPr>
        <p:txBody>
          <a:bodyPr/>
          <a:lstStyle/>
          <a:p>
            <a:r>
              <a:rPr lang="en-US" sz="2000" dirty="0"/>
              <a:t>Wiper blades should be replaced every six months to a year or as soon as you notice a difference in driving visibility. </a:t>
            </a:r>
            <a:endParaRPr lang="en-US" sz="2000" dirty="0" smtClean="0"/>
          </a:p>
          <a:p>
            <a:r>
              <a:rPr lang="en-US" sz="2000" dirty="0" smtClean="0"/>
              <a:t>When </a:t>
            </a:r>
            <a:r>
              <a:rPr lang="en-US" sz="2000" dirty="0"/>
              <a:t>wiper blades no longer make proper contact with the windshield surface, they can begin to squeak, chatter, skip, smear or streak reducing driving visibility.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7975"/>
            <a:ext cx="9144000" cy="4010025"/>
          </a:xfrm>
          <a:prstGeom prst="rect">
            <a:avLst/>
          </a:prstGeom>
        </p:spPr>
      </p:pic>
    </p:spTree>
    <p:extLst>
      <p:ext uri="{BB962C8B-B14F-4D97-AF65-F5344CB8AC3E}">
        <p14:creationId xmlns:p14="http://schemas.microsoft.com/office/powerpoint/2010/main" val="100399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71550" y="115888"/>
            <a:ext cx="6985000" cy="620712"/>
          </a:xfrm>
        </p:spPr>
        <p:txBody>
          <a:bodyPr/>
          <a:lstStyle/>
          <a:p>
            <a:r>
              <a:rPr lang="en-US" altLang="en-US" sz="3600" b="1" dirty="0" smtClean="0">
                <a:latin typeface="Tahoma" panose="020B0604030504040204" pitchFamily="34" charset="0"/>
              </a:rPr>
              <a:t>Merit Badge Requirements</a:t>
            </a:r>
            <a:endParaRPr lang="uk-UA" altLang="en-US" sz="3600" b="1" dirty="0">
              <a:latin typeface="Tahoma" panose="020B0604030504040204" pitchFamily="34" charset="0"/>
            </a:endParaRPr>
          </a:p>
        </p:txBody>
      </p:sp>
      <p:sp>
        <p:nvSpPr>
          <p:cNvPr id="36867" name="Rectangle 3"/>
          <p:cNvSpPr>
            <a:spLocks noGrp="1" noChangeArrowheads="1"/>
          </p:cNvSpPr>
          <p:nvPr>
            <p:ph type="body" idx="1"/>
          </p:nvPr>
        </p:nvSpPr>
        <p:spPr>
          <a:xfrm>
            <a:off x="304800" y="914400"/>
            <a:ext cx="8458200" cy="4952999"/>
          </a:xfrm>
        </p:spPr>
        <p:txBody>
          <a:bodyPr/>
          <a:lstStyle/>
          <a:p>
            <a:pPr>
              <a:buFont typeface="+mj-lt"/>
              <a:buAutoNum type="arabicPeriod" startAt="5"/>
            </a:pPr>
            <a:r>
              <a:rPr lang="en-US" sz="1600" dirty="0" smtClean="0"/>
              <a:t>Do ONE of the following: </a:t>
            </a:r>
          </a:p>
          <a:p>
            <a:pPr lvl="1">
              <a:buFont typeface="+mj-lt"/>
              <a:buAutoNum type="alphaLcPeriod"/>
            </a:pPr>
            <a:r>
              <a:rPr lang="en-US" sz="1600" b="0" dirty="0" smtClean="0"/>
              <a:t>Interview a traffic law enforcement officer in your community to identify what three traffic safety problems the officer is most concerned about. Discuss with your merit badge counselor possible ways to solve one of those problems.</a:t>
            </a:r>
          </a:p>
          <a:p>
            <a:pPr lvl="1">
              <a:buFont typeface="+mj-lt"/>
              <a:buAutoNum type="alphaLcPeriod"/>
            </a:pPr>
            <a:r>
              <a:rPr lang="en-US" sz="1600" b="0" dirty="0" smtClean="0"/>
              <a:t>Using the Internet (with your parent's permission), visit five websites that cover safe driving for teenagers. Then, in a group session with at least three teenagers and your counselor, discuss what you have learned.</a:t>
            </a:r>
          </a:p>
          <a:p>
            <a:pPr lvl="1">
              <a:buFont typeface="+mj-lt"/>
              <a:buAutoNum type="alphaLcPeriod"/>
            </a:pPr>
            <a:r>
              <a:rPr lang="en-US" sz="1600" b="0" dirty="0" smtClean="0"/>
              <a:t>Initiate and organize an activity or event to demonstrate the importance of traffic safety. </a:t>
            </a:r>
          </a:p>
          <a:p>
            <a:pPr lvl="1">
              <a:buFont typeface="+mj-lt"/>
              <a:buAutoNum type="alphaLcPeriod"/>
            </a:pPr>
            <a:r>
              <a:rPr lang="en-US" sz="1600" b="0" dirty="0" smtClean="0"/>
              <a:t>Accompanied by an adult and a buddy, pick a safe place to observe traffic at a controlled intersection (traffic signal or stop sign) on three separate days and at three different times of the day, for 30 minutes on each visit. At this intersection, survey violations that might occur. These violations could include (but are not limited to) running a red light or stop sign, speeding, using a cell phone while driving, or occupants not wearing their seat belts. Count the number of violations. Record in general terms the approximate age of the people you observed. Keep track of the total number of vehicles observed so that you can determine the percentage of compliance vs. violations. Discuss your findings with your merit badge counselor.</a:t>
            </a:r>
            <a:endParaRPr lang="en-US" sz="1600" b="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762000" cy="777875"/>
          </a:xfrm>
          <a:prstGeom prst="rect">
            <a:avLst/>
          </a:prstGeom>
        </p:spPr>
      </p:pic>
    </p:spTree>
    <p:extLst>
      <p:ext uri="{BB962C8B-B14F-4D97-AF65-F5344CB8AC3E}">
        <p14:creationId xmlns:p14="http://schemas.microsoft.com/office/powerpoint/2010/main" val="848181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3d</a:t>
            </a:r>
            <a:endParaRPr lang="en-US" dirty="0"/>
          </a:p>
        </p:txBody>
      </p:sp>
      <p:sp>
        <p:nvSpPr>
          <p:cNvPr id="3" name="Content Placeholder 2"/>
          <p:cNvSpPr>
            <a:spLocks noGrp="1"/>
          </p:cNvSpPr>
          <p:nvPr>
            <p:ph idx="1"/>
          </p:nvPr>
        </p:nvSpPr>
        <p:spPr>
          <a:xfrm>
            <a:off x="4343400" y="973180"/>
            <a:ext cx="4413250" cy="4895850"/>
          </a:xfrm>
        </p:spPr>
        <p:txBody>
          <a:bodyPr/>
          <a:lstStyle/>
          <a:p>
            <a:r>
              <a:rPr lang="en-US" sz="2400" dirty="0"/>
              <a:t>Windshield washer fluid </a:t>
            </a:r>
            <a:r>
              <a:rPr lang="en-US" sz="2400" dirty="0" smtClean="0"/>
              <a:t>is </a:t>
            </a:r>
            <a:r>
              <a:rPr lang="en-US" sz="2400" dirty="0"/>
              <a:t>used in cleaning the </a:t>
            </a:r>
            <a:r>
              <a:rPr lang="en-US" sz="2400" dirty="0" smtClean="0"/>
              <a:t>windshield of road grime or salt spray </a:t>
            </a:r>
            <a:r>
              <a:rPr lang="en-US" sz="2400" dirty="0"/>
              <a:t>with the windshield wiper while the vehicle is being </a:t>
            </a:r>
            <a:r>
              <a:rPr lang="en-US" sz="2400" dirty="0" smtClean="0"/>
              <a:t>driven in order to improve visibility.</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307" y="4267200"/>
            <a:ext cx="3543300" cy="2362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995" y="973180"/>
            <a:ext cx="3122612" cy="3122612"/>
          </a:xfrm>
          <a:prstGeom prst="rect">
            <a:avLst/>
          </a:prstGeom>
        </p:spPr>
      </p:pic>
    </p:spTree>
    <p:extLst>
      <p:ext uri="{BB962C8B-B14F-4D97-AF65-F5344CB8AC3E}">
        <p14:creationId xmlns:p14="http://schemas.microsoft.com/office/powerpoint/2010/main" val="425234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4a</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dirty="0" smtClean="0"/>
              <a:t>In </a:t>
            </a:r>
            <a:r>
              <a:rPr lang="en-US" sz="2400" dirty="0"/>
              <a:t>a location away from traffic hazards, measure with a tape measure - not in a car - and mark off with stakes the distance that a car will travel during the time needed for decision and reaction, and the braking distances necessary to stop a car traveling 30, 50, and 70 miles per hour on dry, level pavement. Discuss how environmental factors such as bad weather and road conditions will affect the distance.</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extLst>
      <p:ext uri="{BB962C8B-B14F-4D97-AF65-F5344CB8AC3E}">
        <p14:creationId xmlns:p14="http://schemas.microsoft.com/office/powerpoint/2010/main" val="1158966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4a</a:t>
            </a:r>
            <a:endParaRPr lang="en-US" dirty="0"/>
          </a:p>
        </p:txBody>
      </p:sp>
      <p:pic>
        <p:nvPicPr>
          <p:cNvPr id="5" name="Content Placeholder 4"/>
          <p:cNvPicPr>
            <a:picLocks noGrp="1" noChangeAspect="1"/>
          </p:cNvPicPr>
          <p:nvPr>
            <p:ph idx="1"/>
          </p:nvPr>
        </p:nvPicPr>
        <p:blipFill rotWithShape="1">
          <a:blip r:embed="rId2">
            <a:clrChange>
              <a:clrFrom>
                <a:srgbClr val="FEF9F9"/>
              </a:clrFrom>
              <a:clrTo>
                <a:srgbClr val="FEF9F9">
                  <a:alpha val="0"/>
                </a:srgbClr>
              </a:clrTo>
            </a:clrChange>
          </a:blip>
          <a:srcRect r="1519"/>
          <a:stretch/>
        </p:blipFill>
        <p:spPr>
          <a:xfrm>
            <a:off x="1600200" y="914400"/>
            <a:ext cx="5715000" cy="5784319"/>
          </a:xfrm>
          <a:prstGeom prst="rect">
            <a:avLst/>
          </a:prstGeom>
          <a:ln>
            <a:noFill/>
          </a:ln>
        </p:spPr>
      </p:pic>
    </p:spTree>
    <p:extLst>
      <p:ext uri="{BB962C8B-B14F-4D97-AF65-F5344CB8AC3E}">
        <p14:creationId xmlns:p14="http://schemas.microsoft.com/office/powerpoint/2010/main" val="2773438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4a</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493"/>
          <a:stretch/>
        </p:blipFill>
        <p:spPr>
          <a:xfrm>
            <a:off x="1066800" y="762000"/>
            <a:ext cx="6435491" cy="5029200"/>
          </a:xfrm>
        </p:spPr>
      </p:pic>
    </p:spTree>
    <p:extLst>
      <p:ext uri="{BB962C8B-B14F-4D97-AF65-F5344CB8AC3E}">
        <p14:creationId xmlns:p14="http://schemas.microsoft.com/office/powerpoint/2010/main" val="3001562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38200"/>
            <a:ext cx="8753232" cy="4267200"/>
          </a:xfrm>
        </p:spPr>
      </p:pic>
    </p:spTree>
    <p:extLst>
      <p:ext uri="{BB962C8B-B14F-4D97-AF65-F5344CB8AC3E}">
        <p14:creationId xmlns:p14="http://schemas.microsoft.com/office/powerpoint/2010/main" val="3478029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4b</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dirty="0" smtClean="0"/>
              <a:t>Describe </a:t>
            </a:r>
            <a:r>
              <a:rPr lang="en-US" sz="2400" dirty="0"/>
              <a:t>the difference in nighttime visibility between a properly lit bicycle and rider (or a pedestrian) wearing reflective material and a bicycle and rider with no lights (or a pedestrian) dressed in dark clothing, without reflective material.</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extLst>
      <p:ext uri="{BB962C8B-B14F-4D97-AF65-F5344CB8AC3E}">
        <p14:creationId xmlns:p14="http://schemas.microsoft.com/office/powerpoint/2010/main" val="2222027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089" y="152400"/>
            <a:ext cx="6048375" cy="508000"/>
          </a:xfrm>
        </p:spPr>
        <p:txBody>
          <a:bodyPr/>
          <a:lstStyle/>
          <a:p>
            <a:r>
              <a:rPr lang="en-US" altLang="en-US" b="1" dirty="0"/>
              <a:t>Requirement 4b</a:t>
            </a:r>
            <a:endParaRPr lang="en-US" dirty="0"/>
          </a:p>
        </p:txBody>
      </p:sp>
      <p:sp>
        <p:nvSpPr>
          <p:cNvPr id="3" name="Content Placeholder 2"/>
          <p:cNvSpPr>
            <a:spLocks noGrp="1"/>
          </p:cNvSpPr>
          <p:nvPr>
            <p:ph idx="1"/>
          </p:nvPr>
        </p:nvSpPr>
        <p:spPr>
          <a:xfrm>
            <a:off x="152400" y="908050"/>
            <a:ext cx="3657600" cy="2901950"/>
          </a:xfrm>
        </p:spPr>
        <p:txBody>
          <a:bodyPr/>
          <a:lstStyle/>
          <a:p>
            <a:r>
              <a:rPr lang="en-US" sz="1800" dirty="0"/>
              <a:t>Help other road users to see you. </a:t>
            </a:r>
          </a:p>
          <a:p>
            <a:r>
              <a:rPr lang="en-US" sz="1800" dirty="0"/>
              <a:t>When it is dark, use reflective materials (example. armbands, sashes, waistcoats, jackets, footwear), which can be seen by drivers using headlights up to three times as far away as non-reflective materials.</a:t>
            </a:r>
          </a:p>
          <a:p>
            <a:endParaRPr lang="en-US" dirty="0"/>
          </a:p>
        </p:txBody>
      </p:sp>
      <p:pic>
        <p:nvPicPr>
          <p:cNvPr id="5"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r="22910"/>
          <a:stretch/>
        </p:blipFill>
        <p:spPr bwMode="auto">
          <a:xfrm>
            <a:off x="222470" y="4057650"/>
            <a:ext cx="3441259" cy="207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stretch>
            <a:fillRect/>
          </a:stretch>
        </p:blipFill>
        <p:spPr>
          <a:xfrm>
            <a:off x="3886199" y="0"/>
            <a:ext cx="5257801" cy="6864350"/>
          </a:xfrm>
          <a:prstGeom prst="rect">
            <a:avLst/>
          </a:prstGeom>
        </p:spPr>
      </p:pic>
    </p:spTree>
    <p:extLst>
      <p:ext uri="{BB962C8B-B14F-4D97-AF65-F5344CB8AC3E}">
        <p14:creationId xmlns:p14="http://schemas.microsoft.com/office/powerpoint/2010/main" val="3716235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4b</a:t>
            </a:r>
            <a:endParaRPr lang="en-US" dirty="0"/>
          </a:p>
        </p:txBody>
      </p:sp>
      <p:sp>
        <p:nvSpPr>
          <p:cNvPr id="9" name="Content Placeholder 8"/>
          <p:cNvSpPr>
            <a:spLocks noGrp="1"/>
          </p:cNvSpPr>
          <p:nvPr>
            <p:ph idx="1"/>
          </p:nvPr>
        </p:nvSpPr>
        <p:spPr>
          <a:xfrm>
            <a:off x="539750" y="908050"/>
            <a:ext cx="4260849" cy="4895850"/>
          </a:xfrm>
        </p:spPr>
        <p:txBody>
          <a:bodyPr/>
          <a:lstStyle/>
          <a:p>
            <a:r>
              <a:rPr lang="en-US" sz="2400" dirty="0" smtClean="0"/>
              <a:t>Biking </a:t>
            </a:r>
            <a:r>
              <a:rPr lang="en-US" sz="2400" dirty="0"/>
              <a:t>at night is much more dangerous than riding during the day. </a:t>
            </a:r>
            <a:endParaRPr lang="en-US" sz="2400" dirty="0" smtClean="0"/>
          </a:p>
          <a:p>
            <a:r>
              <a:rPr lang="en-US" sz="2400" dirty="0" smtClean="0"/>
              <a:t>If </a:t>
            </a:r>
            <a:r>
              <a:rPr lang="en-US" sz="2400" dirty="0"/>
              <a:t>you must ride after dark, make sure your bike has reflectors and a bright light on both the front and rear. </a:t>
            </a:r>
            <a:endParaRPr lang="en-US" sz="2400" dirty="0" smtClean="0"/>
          </a:p>
          <a:p>
            <a:r>
              <a:rPr lang="en-US" sz="2400" dirty="0" smtClean="0"/>
              <a:t>Wear </a:t>
            </a:r>
            <a:r>
              <a:rPr lang="en-US" sz="2400" dirty="0"/>
              <a:t>reflective clothing, and don't assume that motorists can see you.</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990600"/>
            <a:ext cx="3175000" cy="3175000"/>
          </a:xfrm>
          <a:prstGeom prst="rect">
            <a:avLst/>
          </a:prstGeom>
        </p:spPr>
      </p:pic>
    </p:spTree>
    <p:extLst>
      <p:ext uri="{BB962C8B-B14F-4D97-AF65-F5344CB8AC3E}">
        <p14:creationId xmlns:p14="http://schemas.microsoft.com/office/powerpoint/2010/main" val="3750774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4c</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dirty="0" smtClean="0"/>
              <a:t>Explain </a:t>
            </a:r>
            <a:r>
              <a:rPr lang="en-US" sz="2400" dirty="0"/>
              <a:t>how color and shape are used to help road users recognize and understand the information presented on traffic and roadway signs. Explain the purpose of different types of signs, signals, and pavement markings.</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extLst>
      <p:ext uri="{BB962C8B-B14F-4D97-AF65-F5344CB8AC3E}">
        <p14:creationId xmlns:p14="http://schemas.microsoft.com/office/powerpoint/2010/main" val="2831111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4c</a:t>
            </a:r>
            <a:endParaRPr lang="en-US" dirty="0"/>
          </a:p>
        </p:txBody>
      </p:sp>
      <p:sp>
        <p:nvSpPr>
          <p:cNvPr id="3" name="Content Placeholder 2"/>
          <p:cNvSpPr>
            <a:spLocks noGrp="1"/>
          </p:cNvSpPr>
          <p:nvPr>
            <p:ph idx="1"/>
          </p:nvPr>
        </p:nvSpPr>
        <p:spPr/>
        <p:txBody>
          <a:bodyPr/>
          <a:lstStyle/>
          <a:p>
            <a:pPr marL="0" indent="0">
              <a:buNone/>
            </a:pPr>
            <a:r>
              <a:rPr lang="en-US" sz="2400" dirty="0" smtClean="0"/>
              <a:t>Shape and Color of Traffic Signs </a:t>
            </a:r>
          </a:p>
          <a:p>
            <a:endParaRPr lang="en-US" sz="2000" dirty="0" smtClean="0"/>
          </a:p>
          <a:p>
            <a:r>
              <a:rPr lang="en-US" sz="2000" dirty="0" smtClean="0"/>
              <a:t>Regulatory Signs</a:t>
            </a:r>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Warning Signs</a:t>
            </a:r>
          </a:p>
          <a:p>
            <a:endParaRPr lang="en-US" sz="20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4933" y="1528763"/>
            <a:ext cx="2952750" cy="154305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7778"/>
          <a:stretch/>
        </p:blipFill>
        <p:spPr>
          <a:xfrm>
            <a:off x="4190999" y="3283743"/>
            <a:ext cx="2620617" cy="2590800"/>
          </a:xfrm>
          <a:prstGeom prst="rect">
            <a:avLst/>
          </a:prstGeom>
        </p:spPr>
      </p:pic>
    </p:spTree>
    <p:extLst>
      <p:ext uri="{BB962C8B-B14F-4D97-AF65-F5344CB8AC3E}">
        <p14:creationId xmlns:p14="http://schemas.microsoft.com/office/powerpoint/2010/main" val="187505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1a</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b="0" dirty="0" smtClean="0"/>
              <a:t>Describe the top 10 mistakes new drivers frequently make. Name the two items you are required by law to carry with you whenever you operate a motor vehicle.</a:t>
            </a:r>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4c</a:t>
            </a:r>
            <a:endParaRPr lang="en-US" dirty="0"/>
          </a:p>
        </p:txBody>
      </p:sp>
      <p:sp>
        <p:nvSpPr>
          <p:cNvPr id="3" name="Content Placeholder 2"/>
          <p:cNvSpPr>
            <a:spLocks noGrp="1"/>
          </p:cNvSpPr>
          <p:nvPr>
            <p:ph idx="1"/>
          </p:nvPr>
        </p:nvSpPr>
        <p:spPr/>
        <p:txBody>
          <a:bodyPr/>
          <a:lstStyle/>
          <a:p>
            <a:pPr marL="0" indent="0">
              <a:buNone/>
            </a:pPr>
            <a:r>
              <a:rPr lang="en-US" sz="2400" dirty="0" smtClean="0"/>
              <a:t>Shape and Color of Traffic Signs </a:t>
            </a:r>
          </a:p>
          <a:p>
            <a:endParaRPr lang="en-US" sz="2000" dirty="0" smtClean="0"/>
          </a:p>
          <a:p>
            <a:endParaRPr lang="en-US" sz="2000" dirty="0" smtClean="0"/>
          </a:p>
          <a:p>
            <a:r>
              <a:rPr lang="en-US" sz="2000" dirty="0" smtClean="0"/>
              <a:t>Guide Signs</a:t>
            </a:r>
          </a:p>
          <a:p>
            <a:endParaRPr lang="en-US" sz="2000" dirty="0" smtClean="0"/>
          </a:p>
          <a:p>
            <a:endParaRPr lang="en-US" sz="2000" dirty="0"/>
          </a:p>
          <a:p>
            <a:endParaRPr lang="en-US" sz="2000" dirty="0" smtClean="0"/>
          </a:p>
          <a:p>
            <a:endParaRPr lang="en-US" sz="2000" dirty="0" smtClean="0"/>
          </a:p>
          <a:p>
            <a:r>
              <a:rPr lang="en-US" sz="2000" dirty="0" smtClean="0"/>
              <a:t>Service Signs</a:t>
            </a:r>
          </a:p>
          <a:p>
            <a:endParaRPr lang="en-US" sz="2000" dirty="0" smtClean="0"/>
          </a:p>
          <a:p>
            <a:endParaRPr lang="en-US" sz="200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613" y="1600200"/>
            <a:ext cx="3333750" cy="1981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810000"/>
            <a:ext cx="2748743" cy="2362201"/>
          </a:xfrm>
          <a:prstGeom prst="rect">
            <a:avLst/>
          </a:prstGeom>
        </p:spPr>
      </p:pic>
    </p:spTree>
    <p:extLst>
      <p:ext uri="{BB962C8B-B14F-4D97-AF65-F5344CB8AC3E}">
        <p14:creationId xmlns:p14="http://schemas.microsoft.com/office/powerpoint/2010/main" val="1617514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4c</a:t>
            </a:r>
            <a:endParaRPr lang="en-US" dirty="0"/>
          </a:p>
        </p:txBody>
      </p:sp>
      <p:sp>
        <p:nvSpPr>
          <p:cNvPr id="3" name="Content Placeholder 2"/>
          <p:cNvSpPr>
            <a:spLocks noGrp="1"/>
          </p:cNvSpPr>
          <p:nvPr>
            <p:ph idx="1"/>
          </p:nvPr>
        </p:nvSpPr>
        <p:spPr/>
        <p:txBody>
          <a:bodyPr/>
          <a:lstStyle/>
          <a:p>
            <a:pPr marL="0" indent="0">
              <a:buNone/>
            </a:pPr>
            <a:r>
              <a:rPr lang="en-US" sz="2400" dirty="0" smtClean="0"/>
              <a:t>Shape and Color of Traffic Signs </a:t>
            </a:r>
          </a:p>
          <a:p>
            <a:endParaRPr lang="en-US" sz="2000" dirty="0" smtClean="0"/>
          </a:p>
          <a:p>
            <a:endParaRPr lang="en-US" sz="2000" dirty="0"/>
          </a:p>
          <a:p>
            <a:endParaRPr lang="en-US" sz="2000" dirty="0" smtClean="0"/>
          </a:p>
          <a:p>
            <a:r>
              <a:rPr lang="en-US" sz="2000" dirty="0" smtClean="0"/>
              <a:t>Work Zone Signs</a:t>
            </a:r>
            <a:endParaRPr lang="en-US" sz="20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902" y="1752600"/>
            <a:ext cx="4000160" cy="2666773"/>
          </a:xfrm>
          <a:prstGeom prst="rect">
            <a:avLst/>
          </a:prstGeom>
        </p:spPr>
      </p:pic>
    </p:spTree>
    <p:extLst>
      <p:ext uri="{BB962C8B-B14F-4D97-AF65-F5344CB8AC3E}">
        <p14:creationId xmlns:p14="http://schemas.microsoft.com/office/powerpoint/2010/main" val="1635517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4c</a:t>
            </a:r>
            <a:endParaRPr lang="en-US" dirty="0"/>
          </a:p>
        </p:txBody>
      </p:sp>
      <p:sp>
        <p:nvSpPr>
          <p:cNvPr id="3" name="Content Placeholder 2"/>
          <p:cNvSpPr>
            <a:spLocks noGrp="1"/>
          </p:cNvSpPr>
          <p:nvPr>
            <p:ph idx="1"/>
          </p:nvPr>
        </p:nvSpPr>
        <p:spPr>
          <a:xfrm>
            <a:off x="228600" y="5382226"/>
            <a:ext cx="6976591" cy="1388462"/>
          </a:xfrm>
        </p:spPr>
        <p:txBody>
          <a:bodyPr/>
          <a:lstStyle/>
          <a:p>
            <a:pPr marL="0" indent="0">
              <a:buNone/>
            </a:pPr>
            <a:r>
              <a:rPr lang="en-US" sz="2000" dirty="0"/>
              <a:t>The traffic light is one of the most common signals on the road. Traffic signals control the flow of traffic through intersections. </a:t>
            </a:r>
            <a:r>
              <a:rPr lang="en-US" sz="2000" dirty="0" smtClean="0"/>
              <a:t>Red </a:t>
            </a:r>
            <a:r>
              <a:rPr lang="en-US" sz="2000" dirty="0"/>
              <a:t>means stop, yellow means caution, and green means go.</a:t>
            </a:r>
          </a:p>
        </p:txBody>
      </p:sp>
      <p:pic>
        <p:nvPicPr>
          <p:cNvPr id="4" name="Picture 3"/>
          <p:cNvPicPr>
            <a:picLocks noChangeAspect="1"/>
          </p:cNvPicPr>
          <p:nvPr/>
        </p:nvPicPr>
        <p:blipFill>
          <a:blip r:embed="rId2">
            <a:clrChange>
              <a:clrFrom>
                <a:srgbClr val="FAFBFD"/>
              </a:clrFrom>
              <a:clrTo>
                <a:srgbClr val="FAFBFD">
                  <a:alpha val="0"/>
                </a:srgbClr>
              </a:clrTo>
            </a:clrChange>
            <a:extLst>
              <a:ext uri="{28A0092B-C50C-407E-A947-70E740481C1C}">
                <a14:useLocalDpi xmlns:a14="http://schemas.microsoft.com/office/drawing/2010/main" val="0"/>
              </a:ext>
            </a:extLst>
          </a:blip>
          <a:stretch>
            <a:fillRect/>
          </a:stretch>
        </p:blipFill>
        <p:spPr>
          <a:xfrm>
            <a:off x="1447800" y="762000"/>
            <a:ext cx="6419048" cy="4814286"/>
          </a:xfrm>
          <a:prstGeom prst="rect">
            <a:avLst/>
          </a:prstGeom>
        </p:spPr>
      </p:pic>
    </p:spTree>
    <p:extLst>
      <p:ext uri="{BB962C8B-B14F-4D97-AF65-F5344CB8AC3E}">
        <p14:creationId xmlns:p14="http://schemas.microsoft.com/office/powerpoint/2010/main" val="6055632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4c</a:t>
            </a:r>
            <a:endParaRPr lang="en-US" dirty="0"/>
          </a:p>
        </p:txBody>
      </p:sp>
      <p:sp>
        <p:nvSpPr>
          <p:cNvPr id="3" name="Content Placeholder 2"/>
          <p:cNvSpPr>
            <a:spLocks noGrp="1"/>
          </p:cNvSpPr>
          <p:nvPr>
            <p:ph idx="1"/>
          </p:nvPr>
        </p:nvSpPr>
        <p:spPr>
          <a:xfrm>
            <a:off x="533400" y="4114800"/>
            <a:ext cx="8375650" cy="2146300"/>
          </a:xfrm>
        </p:spPr>
        <p:txBody>
          <a:bodyPr/>
          <a:lstStyle/>
          <a:p>
            <a:pPr marL="0" indent="0">
              <a:buNone/>
            </a:pPr>
            <a:r>
              <a:rPr lang="en-US" sz="2400" dirty="0"/>
              <a:t>Yellow lines separate traffic in opposite directions and white lines separate traffic lanes moving in the same direction.</a:t>
            </a:r>
          </a:p>
        </p:txBody>
      </p:sp>
      <p:pic>
        <p:nvPicPr>
          <p:cNvPr id="4" name="Picture 3"/>
          <p:cNvPicPr>
            <a:picLocks noChangeAspect="1"/>
          </p:cNvPicPr>
          <p:nvPr/>
        </p:nvPicPr>
        <p:blipFill>
          <a:blip r:embed="rId2"/>
          <a:stretch>
            <a:fillRect/>
          </a:stretch>
        </p:blipFill>
        <p:spPr>
          <a:xfrm>
            <a:off x="2590800" y="1524000"/>
            <a:ext cx="3667566" cy="2443163"/>
          </a:xfrm>
          <a:prstGeom prst="rect">
            <a:avLst/>
          </a:prstGeom>
        </p:spPr>
      </p:pic>
      <p:sp>
        <p:nvSpPr>
          <p:cNvPr id="5" name="TextBox 4"/>
          <p:cNvSpPr txBox="1"/>
          <p:nvPr/>
        </p:nvSpPr>
        <p:spPr>
          <a:xfrm>
            <a:off x="2057400" y="838200"/>
            <a:ext cx="4724400" cy="461665"/>
          </a:xfrm>
          <a:prstGeom prst="rect">
            <a:avLst/>
          </a:prstGeom>
          <a:noFill/>
        </p:spPr>
        <p:txBody>
          <a:bodyPr wrap="square" rtlCol="0">
            <a:spAutoFit/>
          </a:bodyPr>
          <a:lstStyle/>
          <a:p>
            <a:pPr algn="ctr"/>
            <a:r>
              <a:rPr lang="en-US" sz="2400" dirty="0" smtClean="0">
                <a:solidFill>
                  <a:schemeClr val="bg2"/>
                </a:solidFill>
              </a:rPr>
              <a:t>Pavement Markings</a:t>
            </a:r>
            <a:endParaRPr lang="en-US" sz="2400" dirty="0">
              <a:solidFill>
                <a:schemeClr val="bg2"/>
              </a:solidFill>
            </a:endParaRPr>
          </a:p>
        </p:txBody>
      </p:sp>
    </p:spTree>
    <p:extLst>
      <p:ext uri="{BB962C8B-B14F-4D97-AF65-F5344CB8AC3E}">
        <p14:creationId xmlns:p14="http://schemas.microsoft.com/office/powerpoint/2010/main" val="575893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4c</a:t>
            </a:r>
            <a:endParaRPr lang="en-US" dirty="0"/>
          </a:p>
        </p:txBody>
      </p:sp>
      <p:sp>
        <p:nvSpPr>
          <p:cNvPr id="3" name="Content Placeholder 2"/>
          <p:cNvSpPr>
            <a:spLocks noGrp="1"/>
          </p:cNvSpPr>
          <p:nvPr>
            <p:ph idx="1"/>
          </p:nvPr>
        </p:nvSpPr>
        <p:spPr>
          <a:xfrm>
            <a:off x="539750" y="4038600"/>
            <a:ext cx="7994650" cy="2222500"/>
          </a:xfrm>
        </p:spPr>
        <p:txBody>
          <a:bodyPr/>
          <a:lstStyle/>
          <a:p>
            <a:pPr marL="0" indent="0">
              <a:buNone/>
            </a:pPr>
            <a:r>
              <a:rPr lang="en-US" sz="2000" b="1" dirty="0"/>
              <a:t>A normal broken yellow line</a:t>
            </a:r>
            <a:r>
              <a:rPr lang="en-US" sz="2000" dirty="0"/>
              <a:t> marks a two-direction passing zone. Traffic traveling in either direction may pass other vehicles with care and when the way ahead is clear.</a:t>
            </a:r>
          </a:p>
        </p:txBody>
      </p:sp>
      <p:pic>
        <p:nvPicPr>
          <p:cNvPr id="5" name="Picture 4"/>
          <p:cNvPicPr>
            <a:picLocks noChangeAspect="1"/>
          </p:cNvPicPr>
          <p:nvPr/>
        </p:nvPicPr>
        <p:blipFill>
          <a:blip r:embed="rId2"/>
          <a:stretch>
            <a:fillRect/>
          </a:stretch>
        </p:blipFill>
        <p:spPr>
          <a:xfrm>
            <a:off x="2632075" y="1400209"/>
            <a:ext cx="3810000" cy="2538046"/>
          </a:xfrm>
          <a:prstGeom prst="rect">
            <a:avLst/>
          </a:prstGeom>
        </p:spPr>
      </p:pic>
      <p:sp>
        <p:nvSpPr>
          <p:cNvPr id="6" name="TextBox 5"/>
          <p:cNvSpPr txBox="1"/>
          <p:nvPr/>
        </p:nvSpPr>
        <p:spPr>
          <a:xfrm>
            <a:off x="2057400" y="838200"/>
            <a:ext cx="4724400" cy="461665"/>
          </a:xfrm>
          <a:prstGeom prst="rect">
            <a:avLst/>
          </a:prstGeom>
          <a:noFill/>
        </p:spPr>
        <p:txBody>
          <a:bodyPr wrap="square" rtlCol="0">
            <a:spAutoFit/>
          </a:bodyPr>
          <a:lstStyle/>
          <a:p>
            <a:pPr algn="ctr"/>
            <a:r>
              <a:rPr lang="en-US" sz="2400" dirty="0" smtClean="0">
                <a:solidFill>
                  <a:schemeClr val="bg2"/>
                </a:solidFill>
              </a:rPr>
              <a:t>Pavement Markings</a:t>
            </a:r>
            <a:endParaRPr lang="en-US" sz="2400" dirty="0">
              <a:solidFill>
                <a:schemeClr val="bg2"/>
              </a:solidFill>
            </a:endParaRPr>
          </a:p>
        </p:txBody>
      </p:sp>
    </p:spTree>
    <p:extLst>
      <p:ext uri="{BB962C8B-B14F-4D97-AF65-F5344CB8AC3E}">
        <p14:creationId xmlns:p14="http://schemas.microsoft.com/office/powerpoint/2010/main" val="19698226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4c</a:t>
            </a:r>
            <a:endParaRPr lang="en-US" dirty="0"/>
          </a:p>
        </p:txBody>
      </p:sp>
      <p:sp>
        <p:nvSpPr>
          <p:cNvPr id="3" name="Content Placeholder 2"/>
          <p:cNvSpPr>
            <a:spLocks noGrp="1"/>
          </p:cNvSpPr>
          <p:nvPr>
            <p:ph idx="1"/>
          </p:nvPr>
        </p:nvSpPr>
        <p:spPr>
          <a:xfrm>
            <a:off x="539750" y="4114800"/>
            <a:ext cx="8070850" cy="1993900"/>
          </a:xfrm>
        </p:spPr>
        <p:txBody>
          <a:bodyPr/>
          <a:lstStyle/>
          <a:p>
            <a:pPr marL="0" indent="0">
              <a:buNone/>
            </a:pPr>
            <a:r>
              <a:rPr lang="en-US" sz="2000" dirty="0"/>
              <a:t>Where there is </a:t>
            </a:r>
            <a:r>
              <a:rPr lang="en-US" sz="2000" b="1" dirty="0"/>
              <a:t>one solid yellow line and one broken yellow line</a:t>
            </a:r>
            <a:r>
              <a:rPr lang="en-US" sz="2000" dirty="0"/>
              <a:t>, traffic traveling adjacent to the broken line may pass other vehicles with care, but traffic traveling adjacent to the solid line is prohibited from passing.</a:t>
            </a:r>
          </a:p>
        </p:txBody>
      </p:sp>
      <p:pic>
        <p:nvPicPr>
          <p:cNvPr id="5" name="Picture 4"/>
          <p:cNvPicPr>
            <a:picLocks noChangeAspect="1"/>
          </p:cNvPicPr>
          <p:nvPr/>
        </p:nvPicPr>
        <p:blipFill>
          <a:blip r:embed="rId2"/>
          <a:stretch>
            <a:fillRect/>
          </a:stretch>
        </p:blipFill>
        <p:spPr>
          <a:xfrm>
            <a:off x="2569810" y="1371451"/>
            <a:ext cx="4010730" cy="2671763"/>
          </a:xfrm>
          <a:prstGeom prst="rect">
            <a:avLst/>
          </a:prstGeom>
        </p:spPr>
      </p:pic>
      <p:sp>
        <p:nvSpPr>
          <p:cNvPr id="6" name="TextBox 5"/>
          <p:cNvSpPr txBox="1"/>
          <p:nvPr/>
        </p:nvSpPr>
        <p:spPr>
          <a:xfrm>
            <a:off x="2057400" y="838200"/>
            <a:ext cx="4724400" cy="461665"/>
          </a:xfrm>
          <a:prstGeom prst="rect">
            <a:avLst/>
          </a:prstGeom>
          <a:noFill/>
        </p:spPr>
        <p:txBody>
          <a:bodyPr wrap="square" rtlCol="0">
            <a:spAutoFit/>
          </a:bodyPr>
          <a:lstStyle/>
          <a:p>
            <a:pPr algn="ctr"/>
            <a:r>
              <a:rPr lang="en-US" sz="2400" dirty="0" smtClean="0">
                <a:solidFill>
                  <a:schemeClr val="bg2"/>
                </a:solidFill>
              </a:rPr>
              <a:t>Pavement Markings</a:t>
            </a:r>
            <a:endParaRPr lang="en-US" sz="2400" dirty="0">
              <a:solidFill>
                <a:schemeClr val="bg2"/>
              </a:solidFill>
            </a:endParaRPr>
          </a:p>
        </p:txBody>
      </p:sp>
    </p:spTree>
    <p:extLst>
      <p:ext uri="{BB962C8B-B14F-4D97-AF65-F5344CB8AC3E}">
        <p14:creationId xmlns:p14="http://schemas.microsoft.com/office/powerpoint/2010/main" val="16982576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4c</a:t>
            </a:r>
            <a:endParaRPr lang="en-US" dirty="0"/>
          </a:p>
        </p:txBody>
      </p:sp>
      <p:sp>
        <p:nvSpPr>
          <p:cNvPr id="3" name="Content Placeholder 2"/>
          <p:cNvSpPr>
            <a:spLocks noGrp="1"/>
          </p:cNvSpPr>
          <p:nvPr>
            <p:ph idx="1"/>
          </p:nvPr>
        </p:nvSpPr>
        <p:spPr>
          <a:xfrm>
            <a:off x="685800" y="4419600"/>
            <a:ext cx="8147050" cy="2147887"/>
          </a:xfrm>
        </p:spPr>
        <p:txBody>
          <a:bodyPr/>
          <a:lstStyle/>
          <a:p>
            <a:pPr marL="0" indent="0">
              <a:buNone/>
            </a:pPr>
            <a:r>
              <a:rPr lang="en-US" sz="2000" dirty="0"/>
              <a:t>A center lane with a normal broken yellow line and a normal solid yellow line on each side indicate a </a:t>
            </a:r>
            <a:r>
              <a:rPr lang="en-US" sz="2000" b="1" dirty="0"/>
              <a:t>two-way left-turn lane</a:t>
            </a:r>
            <a:r>
              <a:rPr lang="en-US" sz="2000" dirty="0"/>
              <a:t>. This lane is used by traffic in either direction as part of a left-turn maneuver. </a:t>
            </a:r>
          </a:p>
        </p:txBody>
      </p:sp>
      <p:pic>
        <p:nvPicPr>
          <p:cNvPr id="4" name="Picture 3"/>
          <p:cNvPicPr>
            <a:picLocks noChangeAspect="1"/>
          </p:cNvPicPr>
          <p:nvPr/>
        </p:nvPicPr>
        <p:blipFill>
          <a:blip r:embed="rId2"/>
          <a:stretch>
            <a:fillRect/>
          </a:stretch>
        </p:blipFill>
        <p:spPr>
          <a:xfrm>
            <a:off x="2357041" y="1514177"/>
            <a:ext cx="4125118" cy="2747963"/>
          </a:xfrm>
          <a:prstGeom prst="rect">
            <a:avLst/>
          </a:prstGeom>
        </p:spPr>
      </p:pic>
      <p:sp>
        <p:nvSpPr>
          <p:cNvPr id="5" name="TextBox 4"/>
          <p:cNvSpPr txBox="1"/>
          <p:nvPr/>
        </p:nvSpPr>
        <p:spPr>
          <a:xfrm>
            <a:off x="2057400" y="838200"/>
            <a:ext cx="4724400" cy="461665"/>
          </a:xfrm>
          <a:prstGeom prst="rect">
            <a:avLst/>
          </a:prstGeom>
          <a:noFill/>
        </p:spPr>
        <p:txBody>
          <a:bodyPr wrap="square" rtlCol="0">
            <a:spAutoFit/>
          </a:bodyPr>
          <a:lstStyle/>
          <a:p>
            <a:pPr algn="ctr"/>
            <a:r>
              <a:rPr lang="en-US" sz="2400" dirty="0" smtClean="0">
                <a:solidFill>
                  <a:schemeClr val="bg2"/>
                </a:solidFill>
              </a:rPr>
              <a:t>Pavement Markings</a:t>
            </a:r>
            <a:endParaRPr lang="en-US" sz="2400" dirty="0">
              <a:solidFill>
                <a:schemeClr val="bg2"/>
              </a:solidFill>
            </a:endParaRPr>
          </a:p>
        </p:txBody>
      </p:sp>
    </p:spTree>
    <p:extLst>
      <p:ext uri="{BB962C8B-B14F-4D97-AF65-F5344CB8AC3E}">
        <p14:creationId xmlns:p14="http://schemas.microsoft.com/office/powerpoint/2010/main" val="11791044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4c</a:t>
            </a:r>
            <a:endParaRPr lang="en-US" dirty="0"/>
          </a:p>
        </p:txBody>
      </p:sp>
      <p:sp>
        <p:nvSpPr>
          <p:cNvPr id="3" name="Content Placeholder 2"/>
          <p:cNvSpPr>
            <a:spLocks noGrp="1"/>
          </p:cNvSpPr>
          <p:nvPr>
            <p:ph sz="half" idx="1"/>
          </p:nvPr>
        </p:nvSpPr>
        <p:spPr>
          <a:xfrm>
            <a:off x="304800" y="1295400"/>
            <a:ext cx="4032250" cy="3282950"/>
          </a:xfrm>
        </p:spPr>
        <p:txBody>
          <a:bodyPr/>
          <a:lstStyle/>
          <a:p>
            <a:r>
              <a:rPr lang="en-US" sz="1800" b="1" dirty="0"/>
              <a:t>Dotted white lane lines</a:t>
            </a:r>
            <a:r>
              <a:rPr lang="en-US" sz="1800" dirty="0"/>
              <a:t> separate a through lane from deceleration or acceleration lane, or a through lane that becomes a mandatory exit or turn lane. </a:t>
            </a:r>
          </a:p>
          <a:p>
            <a:r>
              <a:rPr lang="en-US" sz="1800" b="1" dirty="0"/>
              <a:t>A normal broken white line</a:t>
            </a:r>
            <a:r>
              <a:rPr lang="en-US" sz="1800" dirty="0"/>
              <a:t> separates lanes where you are permitted to change lanes. Cross the lane line markings with care.</a:t>
            </a:r>
          </a:p>
          <a:p>
            <a:endParaRPr lang="en-US" sz="1800" dirty="0"/>
          </a:p>
        </p:txBody>
      </p:sp>
      <p:sp>
        <p:nvSpPr>
          <p:cNvPr id="5" name="Content Placeholder 4"/>
          <p:cNvSpPr>
            <a:spLocks noGrp="1"/>
          </p:cNvSpPr>
          <p:nvPr>
            <p:ph sz="half" idx="2"/>
          </p:nvPr>
        </p:nvSpPr>
        <p:spPr>
          <a:xfrm>
            <a:off x="304800" y="3897193"/>
            <a:ext cx="7391400" cy="2438400"/>
          </a:xfrm>
        </p:spPr>
        <p:txBody>
          <a:bodyPr/>
          <a:lstStyle/>
          <a:p>
            <a:r>
              <a:rPr lang="en-US" sz="1800" dirty="0"/>
              <a:t>When </a:t>
            </a:r>
            <a:r>
              <a:rPr lang="en-US" sz="1800" b="1" dirty="0"/>
              <a:t>normal or wide solid white lines</a:t>
            </a:r>
            <a:r>
              <a:rPr lang="en-US" sz="1800" dirty="0"/>
              <a:t> are painted between travel lanes, you should stay in your lane. The solid line means that crossing the line marking is discouraged. You should only change lane when it is necessary to avoid an incident.</a:t>
            </a:r>
          </a:p>
          <a:p>
            <a:r>
              <a:rPr lang="en-US" sz="1800" dirty="0"/>
              <a:t>The solid white lane line marking is often used to separate a through lane from an added mandatory turn lane at intersections. Once you have entered your lane, don’t change your mind in the last second. </a:t>
            </a:r>
          </a:p>
          <a:p>
            <a:endParaRPr lang="en-US" sz="1800" dirty="0"/>
          </a:p>
        </p:txBody>
      </p:sp>
      <p:pic>
        <p:nvPicPr>
          <p:cNvPr id="6" name="Picture 5"/>
          <p:cNvPicPr>
            <a:picLocks noChangeAspect="1"/>
          </p:cNvPicPr>
          <p:nvPr/>
        </p:nvPicPr>
        <p:blipFill>
          <a:blip r:embed="rId2"/>
          <a:stretch>
            <a:fillRect/>
          </a:stretch>
        </p:blipFill>
        <p:spPr>
          <a:xfrm>
            <a:off x="4419600" y="990600"/>
            <a:ext cx="4182036" cy="2785879"/>
          </a:xfrm>
          <a:prstGeom prst="rect">
            <a:avLst/>
          </a:prstGeom>
        </p:spPr>
      </p:pic>
      <p:sp>
        <p:nvSpPr>
          <p:cNvPr id="7" name="TextBox 6"/>
          <p:cNvSpPr txBox="1"/>
          <p:nvPr/>
        </p:nvSpPr>
        <p:spPr>
          <a:xfrm>
            <a:off x="76200" y="807953"/>
            <a:ext cx="4724400" cy="461665"/>
          </a:xfrm>
          <a:prstGeom prst="rect">
            <a:avLst/>
          </a:prstGeom>
          <a:noFill/>
        </p:spPr>
        <p:txBody>
          <a:bodyPr wrap="square" rtlCol="0">
            <a:spAutoFit/>
          </a:bodyPr>
          <a:lstStyle/>
          <a:p>
            <a:pPr algn="ctr"/>
            <a:r>
              <a:rPr lang="en-US" sz="2400" dirty="0" smtClean="0">
                <a:solidFill>
                  <a:schemeClr val="bg2"/>
                </a:solidFill>
              </a:rPr>
              <a:t>Pavement Markings</a:t>
            </a:r>
            <a:endParaRPr lang="en-US" sz="2400" dirty="0">
              <a:solidFill>
                <a:schemeClr val="bg2"/>
              </a:solidFill>
            </a:endParaRPr>
          </a:p>
        </p:txBody>
      </p:sp>
    </p:spTree>
    <p:extLst>
      <p:ext uri="{BB962C8B-B14F-4D97-AF65-F5344CB8AC3E}">
        <p14:creationId xmlns:p14="http://schemas.microsoft.com/office/powerpoint/2010/main" val="962112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4d</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0" indent="0">
              <a:buNone/>
            </a:pPr>
            <a:r>
              <a:rPr lang="en-US" sz="2400" dirty="0" smtClean="0"/>
              <a:t>Describe </a:t>
            </a:r>
            <a:r>
              <a:rPr lang="en-US" sz="2400" dirty="0"/>
              <a:t>at least three examples of traffic laws that apply to drivers of motor vehicles and that bicyclists must also obey.</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spTree>
    <p:extLst>
      <p:ext uri="{BB962C8B-B14F-4D97-AF65-F5344CB8AC3E}">
        <p14:creationId xmlns:p14="http://schemas.microsoft.com/office/powerpoint/2010/main" val="1909088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4d</a:t>
            </a:r>
            <a:endParaRPr lang="en-US" dirty="0"/>
          </a:p>
        </p:txBody>
      </p:sp>
      <p:sp>
        <p:nvSpPr>
          <p:cNvPr id="3" name="Content Placeholder 2"/>
          <p:cNvSpPr>
            <a:spLocks noGrp="1"/>
          </p:cNvSpPr>
          <p:nvPr>
            <p:ph idx="1"/>
          </p:nvPr>
        </p:nvSpPr>
        <p:spPr>
          <a:xfrm>
            <a:off x="228600" y="4086332"/>
            <a:ext cx="6705600" cy="2771668"/>
          </a:xfrm>
        </p:spPr>
        <p:txBody>
          <a:bodyPr/>
          <a:lstStyle/>
          <a:p>
            <a:r>
              <a:rPr lang="en-US" sz="1800" dirty="0" smtClean="0"/>
              <a:t>All states require </a:t>
            </a:r>
            <a:r>
              <a:rPr lang="en-US" sz="1800" dirty="0"/>
              <a:t>cyclists to follow the basic rules of the road when riding a bicycle on a roadway. </a:t>
            </a:r>
            <a:endParaRPr lang="en-US" sz="1800" dirty="0" smtClean="0"/>
          </a:p>
          <a:p>
            <a:r>
              <a:rPr lang="en-US" sz="1800" dirty="0" smtClean="0"/>
              <a:t>Like </a:t>
            </a:r>
            <a:r>
              <a:rPr lang="en-US" sz="1800" dirty="0"/>
              <a:t>any vehicle operator, a bicyclist must ride with traffic, obey basic traffic laws, stop at stop signs and red lights, and follow all traffic control devices</a:t>
            </a:r>
            <a:r>
              <a:rPr lang="en-US" sz="1800" dirty="0" smtClean="0"/>
              <a:t>.</a:t>
            </a:r>
          </a:p>
          <a:p>
            <a:r>
              <a:rPr lang="en-US" sz="1800" dirty="0" smtClean="0"/>
              <a:t>Cyclists should communicate intentions </a:t>
            </a:r>
            <a:r>
              <a:rPr lang="en-US" sz="1800" dirty="0"/>
              <a:t>to drivers </a:t>
            </a:r>
            <a:r>
              <a:rPr lang="en-US" sz="1800" dirty="0" smtClean="0"/>
              <a:t>as </a:t>
            </a:r>
            <a:r>
              <a:rPr lang="en-US" sz="1800" dirty="0"/>
              <a:t>much as </a:t>
            </a:r>
            <a:r>
              <a:rPr lang="en-US" sz="1800" dirty="0" smtClean="0"/>
              <a:t>possible using </a:t>
            </a:r>
            <a:r>
              <a:rPr lang="en-US" sz="1800" dirty="0"/>
              <a:t>hand signals whenever </a:t>
            </a:r>
            <a:r>
              <a:rPr lang="en-US" sz="1800" dirty="0" smtClean="0"/>
              <a:t>turning or stopping, </a:t>
            </a:r>
            <a:r>
              <a:rPr lang="en-US" sz="1800" dirty="0"/>
              <a:t>but assume that those signals might not be understood by every driver.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188" y="762000"/>
            <a:ext cx="8077200" cy="3202696"/>
          </a:xfrm>
          <a:prstGeom prst="rect">
            <a:avLst/>
          </a:prstGeom>
        </p:spPr>
      </p:pic>
    </p:spTree>
    <p:extLst>
      <p:ext uri="{BB962C8B-B14F-4D97-AF65-F5344CB8AC3E}">
        <p14:creationId xmlns:p14="http://schemas.microsoft.com/office/powerpoint/2010/main" val="201375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380999" y="0"/>
            <a:ext cx="8583613" cy="719138"/>
          </a:xfrm>
        </p:spPr>
        <p:txBody>
          <a:bodyPr/>
          <a:lstStyle/>
          <a:p>
            <a:r>
              <a:rPr lang="en-US" altLang="en-US" b="1" dirty="0" smtClean="0"/>
              <a:t>Requirement 1a</a:t>
            </a:r>
            <a:endParaRPr lang="en-US" altLang="en-US" b="1" dirty="0"/>
          </a:p>
        </p:txBody>
      </p:sp>
      <p:sp>
        <p:nvSpPr>
          <p:cNvPr id="277507" name="Rectangle 3"/>
          <p:cNvSpPr>
            <a:spLocks noGrp="1" noChangeArrowheads="1"/>
          </p:cNvSpPr>
          <p:nvPr>
            <p:ph type="body" idx="1"/>
          </p:nvPr>
        </p:nvSpPr>
        <p:spPr>
          <a:xfrm>
            <a:off x="228600" y="914400"/>
            <a:ext cx="6324600" cy="5715000"/>
          </a:xfrm>
        </p:spPr>
        <p:txBody>
          <a:bodyPr/>
          <a:lstStyle/>
          <a:p>
            <a:pPr marL="0" indent="0">
              <a:buNone/>
            </a:pPr>
            <a:r>
              <a:rPr lang="en-US" sz="2400" b="1" dirty="0" smtClean="0"/>
              <a:t>Top 10 Mistakes Young Drivers Make</a:t>
            </a:r>
            <a:endParaRPr lang="en-US" sz="2400" dirty="0" smtClean="0"/>
          </a:p>
          <a:p>
            <a:pPr marL="857250" lvl="1" indent="-457200">
              <a:buFont typeface="+mj-lt"/>
              <a:buAutoNum type="arabicPeriod"/>
            </a:pPr>
            <a:r>
              <a:rPr lang="en-US" sz="2000" b="0" dirty="0" smtClean="0"/>
              <a:t>Overconfidence.</a:t>
            </a:r>
          </a:p>
          <a:p>
            <a:pPr marL="857250" lvl="1" indent="-457200">
              <a:buFont typeface="+mj-lt"/>
              <a:buAutoNum type="arabicPeriod"/>
            </a:pPr>
            <a:r>
              <a:rPr lang="en-US" sz="2000" b="0" dirty="0" smtClean="0"/>
              <a:t>Being </a:t>
            </a:r>
            <a:r>
              <a:rPr lang="en-US" sz="2000" b="0" dirty="0"/>
              <a:t>distracted behind the wheel. Cell phones, music, food and even text messages can pose serious distractions to drivers. </a:t>
            </a:r>
            <a:r>
              <a:rPr lang="en-US" sz="2000" b="0" dirty="0" smtClean="0"/>
              <a:t> </a:t>
            </a:r>
            <a:endParaRPr lang="en-US" sz="2000" b="0" dirty="0"/>
          </a:p>
          <a:p>
            <a:pPr marL="857250" lvl="1" indent="-457200">
              <a:buFont typeface="+mj-lt"/>
              <a:buAutoNum type="arabicPeriod"/>
            </a:pPr>
            <a:r>
              <a:rPr lang="en-US" sz="2000" b="0" dirty="0"/>
              <a:t>Taking too many risks</a:t>
            </a:r>
            <a:r>
              <a:rPr lang="en-US" sz="2000" b="0" dirty="0" smtClean="0"/>
              <a:t>. </a:t>
            </a:r>
            <a:endParaRPr lang="en-US" sz="2000" b="0" dirty="0"/>
          </a:p>
          <a:p>
            <a:pPr marL="857250" lvl="1" indent="-457200">
              <a:buFont typeface="+mj-lt"/>
              <a:buAutoNum type="arabicPeriod"/>
            </a:pPr>
            <a:r>
              <a:rPr lang="en-US" sz="2000" b="0" dirty="0"/>
              <a:t>Speeding. </a:t>
            </a:r>
            <a:r>
              <a:rPr lang="en-US" sz="2000" b="0" dirty="0" smtClean="0"/>
              <a:t> </a:t>
            </a:r>
            <a:endParaRPr lang="en-US" sz="2000" b="0" dirty="0"/>
          </a:p>
          <a:p>
            <a:pPr marL="857250" lvl="1" indent="-457200">
              <a:buFont typeface="+mj-lt"/>
              <a:buAutoNum type="arabicPeriod"/>
            </a:pPr>
            <a:r>
              <a:rPr lang="en-US" sz="2000" b="0" dirty="0"/>
              <a:t>Overcrowding the car. </a:t>
            </a:r>
            <a:r>
              <a:rPr lang="en-US" sz="2000" b="0" dirty="0" smtClean="0"/>
              <a:t> </a:t>
            </a:r>
            <a:endParaRPr lang="en-US" sz="2000" b="0" dirty="0"/>
          </a:p>
          <a:p>
            <a:pPr marL="857250" lvl="1" indent="-457200">
              <a:buFont typeface="+mj-lt"/>
              <a:buAutoNum type="arabicPeriod"/>
            </a:pPr>
            <a:r>
              <a:rPr lang="en-US" sz="2000" b="0" dirty="0"/>
              <a:t>Driving under the influence</a:t>
            </a:r>
            <a:r>
              <a:rPr lang="en-US" sz="2000" b="0" dirty="0" smtClean="0"/>
              <a:t>. </a:t>
            </a:r>
            <a:endParaRPr lang="en-US" sz="2000" b="0" dirty="0"/>
          </a:p>
          <a:p>
            <a:pPr marL="857250" lvl="1" indent="-457200">
              <a:buFont typeface="+mj-lt"/>
              <a:buAutoNum type="arabicPeriod"/>
            </a:pPr>
            <a:r>
              <a:rPr lang="en-US" sz="2000" b="0" dirty="0"/>
              <a:t>Following too closely</a:t>
            </a:r>
            <a:r>
              <a:rPr lang="en-US" sz="2000" b="0" dirty="0" smtClean="0"/>
              <a:t>. </a:t>
            </a:r>
            <a:endParaRPr lang="en-US" sz="2000" b="0" dirty="0"/>
          </a:p>
          <a:p>
            <a:pPr marL="857250" lvl="1" indent="-457200">
              <a:buFont typeface="+mj-lt"/>
              <a:buAutoNum type="arabicPeriod"/>
            </a:pPr>
            <a:r>
              <a:rPr lang="en-US" sz="2000" b="0" dirty="0"/>
              <a:t>Driving unbuckled</a:t>
            </a:r>
            <a:r>
              <a:rPr lang="en-US" sz="2000" b="0" dirty="0" smtClean="0"/>
              <a:t>. </a:t>
            </a:r>
            <a:endParaRPr lang="en-US" sz="2000" b="0" dirty="0"/>
          </a:p>
          <a:p>
            <a:pPr marL="857250" lvl="1" indent="-457200">
              <a:buFont typeface="+mj-lt"/>
              <a:buAutoNum type="arabicPeriod"/>
            </a:pPr>
            <a:r>
              <a:rPr lang="en-US" sz="2000" b="0" dirty="0"/>
              <a:t>Not being able to handle emergencies</a:t>
            </a:r>
            <a:r>
              <a:rPr lang="en-US" sz="2000" b="0" dirty="0" smtClean="0"/>
              <a:t>.</a:t>
            </a:r>
          </a:p>
          <a:p>
            <a:pPr marL="857250" lvl="1" indent="-457200">
              <a:buFont typeface="+mj-lt"/>
              <a:buAutoNum type="arabicPeriod"/>
            </a:pPr>
            <a:r>
              <a:rPr lang="en-US" sz="2000" b="0" dirty="0"/>
              <a:t>Choosing the wrong car and not maintaining </a:t>
            </a:r>
            <a:r>
              <a:rPr lang="en-US" sz="2000" b="0" dirty="0" smtClean="0"/>
              <a:t>it.</a:t>
            </a:r>
            <a:endParaRPr lang="en-US" sz="2000" b="0" dirty="0"/>
          </a:p>
          <a:p>
            <a:endParaRPr lang="en-US" alt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743200"/>
            <a:ext cx="3610707" cy="2133600"/>
          </a:xfrm>
          <a:prstGeom prst="rect">
            <a:avLst/>
          </a:prstGeom>
        </p:spPr>
      </p:pic>
    </p:spTree>
    <p:extLst>
      <p:ext uri="{BB962C8B-B14F-4D97-AF65-F5344CB8AC3E}">
        <p14:creationId xmlns:p14="http://schemas.microsoft.com/office/powerpoint/2010/main" val="11786018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5a</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514350" indent="-514350">
              <a:buFont typeface="+mj-lt"/>
              <a:buAutoNum type="arabicPeriod" startAt="5"/>
            </a:pPr>
            <a:r>
              <a:rPr lang="en-US" sz="2400" dirty="0" smtClean="0"/>
              <a:t>Do </a:t>
            </a:r>
            <a:r>
              <a:rPr lang="en-US" sz="2400" dirty="0"/>
              <a:t>ONE of the following: </a:t>
            </a:r>
          </a:p>
          <a:p>
            <a:pPr lvl="1">
              <a:buFont typeface="+mj-lt"/>
              <a:buAutoNum type="alphaLcPeriod"/>
            </a:pPr>
            <a:r>
              <a:rPr lang="en-US" sz="2000" b="0" dirty="0" smtClean="0"/>
              <a:t>Interview </a:t>
            </a:r>
            <a:r>
              <a:rPr lang="en-US" sz="2000" b="0" dirty="0"/>
              <a:t>a traffic law enforcement officer in your community to identify what three traffic safety problems the officer is most concerned about. Discuss with your merit badge counselor possible ways to solve one of those problems</a:t>
            </a:r>
            <a:r>
              <a:rPr lang="en-US" sz="2000" b="0" dirty="0" smtClean="0"/>
              <a:t>.</a:t>
            </a:r>
            <a:endParaRPr lang="en-US" sz="2000" b="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3124200"/>
            <a:ext cx="3581400" cy="3105745"/>
          </a:xfrm>
          <a:prstGeom prst="rect">
            <a:avLst/>
          </a:prstGeom>
        </p:spPr>
      </p:pic>
    </p:spTree>
    <p:extLst>
      <p:ext uri="{BB962C8B-B14F-4D97-AF65-F5344CB8AC3E}">
        <p14:creationId xmlns:p14="http://schemas.microsoft.com/office/powerpoint/2010/main" val="5787488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5a</a:t>
            </a:r>
            <a:endParaRPr lang="en-US" dirty="0"/>
          </a:p>
        </p:txBody>
      </p:sp>
      <p:sp>
        <p:nvSpPr>
          <p:cNvPr id="3" name="Content Placeholder 2"/>
          <p:cNvSpPr>
            <a:spLocks noGrp="1"/>
          </p:cNvSpPr>
          <p:nvPr>
            <p:ph idx="1"/>
          </p:nvPr>
        </p:nvSpPr>
        <p:spPr>
          <a:xfrm>
            <a:off x="539751" y="908050"/>
            <a:ext cx="4260850" cy="4895850"/>
          </a:xfrm>
        </p:spPr>
        <p:txBody>
          <a:bodyPr/>
          <a:lstStyle/>
          <a:p>
            <a:pPr marL="0" indent="0">
              <a:buNone/>
            </a:pPr>
            <a:r>
              <a:rPr lang="en-US" sz="2400" dirty="0" smtClean="0"/>
              <a:t>Traffic safety problems</a:t>
            </a:r>
          </a:p>
          <a:p>
            <a:r>
              <a:rPr lang="en-US" sz="2000" dirty="0" smtClean="0"/>
              <a:t>Distracted driving</a:t>
            </a:r>
          </a:p>
          <a:p>
            <a:r>
              <a:rPr lang="en-US" sz="2000" dirty="0" smtClean="0"/>
              <a:t>Speeding</a:t>
            </a:r>
          </a:p>
          <a:p>
            <a:r>
              <a:rPr lang="en-US" sz="2000" dirty="0" smtClean="0"/>
              <a:t>Seatbelt use</a:t>
            </a:r>
          </a:p>
          <a:p>
            <a:r>
              <a:rPr lang="en-US" sz="2000" dirty="0" smtClean="0"/>
              <a:t>Driving under the influence</a:t>
            </a:r>
          </a:p>
          <a:p>
            <a:r>
              <a:rPr lang="en-US" sz="2000" dirty="0" smtClean="0"/>
              <a:t>Failure to obey traffic signals or yield right of way.</a:t>
            </a:r>
          </a:p>
          <a:p>
            <a:r>
              <a:rPr lang="en-US" sz="2000" dirty="0" smtClean="0"/>
              <a:t>Driving to close.</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155" y="923385"/>
            <a:ext cx="4036816" cy="28516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58" y="4038600"/>
            <a:ext cx="3519265" cy="2514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4038600"/>
            <a:ext cx="4036816" cy="2514600"/>
          </a:xfrm>
          <a:prstGeom prst="rect">
            <a:avLst/>
          </a:prstGeom>
        </p:spPr>
      </p:pic>
    </p:spTree>
    <p:extLst>
      <p:ext uri="{BB962C8B-B14F-4D97-AF65-F5344CB8AC3E}">
        <p14:creationId xmlns:p14="http://schemas.microsoft.com/office/powerpoint/2010/main" val="656714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5b</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514350" indent="-514350">
              <a:buFont typeface="+mj-lt"/>
              <a:buAutoNum type="arabicPeriod" startAt="5"/>
            </a:pPr>
            <a:r>
              <a:rPr lang="en-US" sz="2400" dirty="0" smtClean="0"/>
              <a:t>Do </a:t>
            </a:r>
            <a:r>
              <a:rPr lang="en-US" sz="2400" dirty="0"/>
              <a:t>ONE of the following: </a:t>
            </a:r>
          </a:p>
          <a:p>
            <a:pPr marL="971550" lvl="1" indent="-514350">
              <a:buFont typeface="+mj-lt"/>
              <a:buAutoNum type="alphaLcPeriod" startAt="2"/>
            </a:pPr>
            <a:r>
              <a:rPr lang="en-US" sz="2000" b="0" dirty="0" smtClean="0"/>
              <a:t>Using </a:t>
            </a:r>
            <a:r>
              <a:rPr lang="en-US" sz="2000" b="0" dirty="0"/>
              <a:t>the Internet (with your parent's permission), visit five websites that cover safe driving for teenagers. Then, in a group session with at least three teenagers and your counselor, discuss what you have learned.</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3124200"/>
            <a:ext cx="5166986" cy="2743200"/>
          </a:xfrm>
          <a:prstGeom prst="rect">
            <a:avLst/>
          </a:prstGeom>
        </p:spPr>
      </p:pic>
    </p:spTree>
    <p:extLst>
      <p:ext uri="{BB962C8B-B14F-4D97-AF65-F5344CB8AC3E}">
        <p14:creationId xmlns:p14="http://schemas.microsoft.com/office/powerpoint/2010/main" val="2284745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5b</a:t>
            </a:r>
            <a:endParaRPr lang="en-US" dirty="0"/>
          </a:p>
        </p:txBody>
      </p:sp>
      <p:sp>
        <p:nvSpPr>
          <p:cNvPr id="3" name="Content Placeholder 2"/>
          <p:cNvSpPr>
            <a:spLocks noGrp="1"/>
          </p:cNvSpPr>
          <p:nvPr>
            <p:ph idx="1"/>
          </p:nvPr>
        </p:nvSpPr>
        <p:spPr>
          <a:xfrm>
            <a:off x="539750" y="908050"/>
            <a:ext cx="7842250" cy="4895850"/>
          </a:xfrm>
        </p:spPr>
        <p:txBody>
          <a:bodyPr/>
          <a:lstStyle/>
          <a:p>
            <a:pPr marL="0" indent="0">
              <a:buNone/>
            </a:pPr>
            <a:r>
              <a:rPr lang="en-US" sz="2400" dirty="0" smtClean="0"/>
              <a:t>Five </a:t>
            </a:r>
            <a:r>
              <a:rPr lang="en-US" sz="2400" dirty="0" smtClean="0"/>
              <a:t>Websites that discuss safe driving for teenagers.</a:t>
            </a:r>
          </a:p>
          <a:p>
            <a:pPr marL="0" indent="0">
              <a:buNone/>
            </a:pPr>
            <a:r>
              <a:rPr lang="en-US" sz="2000" dirty="0" smtClean="0">
                <a:hlinkClick r:id="rId2"/>
              </a:rPr>
              <a:t>Teen Driving – NHSTA</a:t>
            </a:r>
            <a:endParaRPr lang="en-US" sz="2000" dirty="0" smtClean="0"/>
          </a:p>
          <a:p>
            <a:pPr marL="0" indent="0">
              <a:buNone/>
            </a:pPr>
            <a:r>
              <a:rPr lang="en-US" sz="2000" dirty="0" smtClean="0">
                <a:hlinkClick r:id="rId3"/>
              </a:rPr>
              <a:t>Teen Driving – National Safety Council</a:t>
            </a:r>
            <a:endParaRPr lang="en-US" sz="2000" dirty="0" smtClean="0"/>
          </a:p>
          <a:p>
            <a:pPr marL="0" indent="0">
              <a:buNone/>
            </a:pPr>
            <a:r>
              <a:rPr lang="en-US" sz="2000" dirty="0" smtClean="0">
                <a:hlinkClick r:id="rId4"/>
              </a:rPr>
              <a:t>Partners for Safe Teen Driving</a:t>
            </a:r>
            <a:endParaRPr lang="en-US" sz="2000" dirty="0" smtClean="0"/>
          </a:p>
          <a:p>
            <a:pPr marL="0" indent="0">
              <a:buNone/>
            </a:pPr>
            <a:r>
              <a:rPr lang="en-US" sz="2000" dirty="0" smtClean="0">
                <a:hlinkClick r:id="rId5"/>
              </a:rPr>
              <a:t>Teen Drivers – CDC</a:t>
            </a:r>
            <a:endParaRPr lang="en-US" sz="2000" dirty="0" smtClean="0"/>
          </a:p>
          <a:p>
            <a:pPr marL="0" indent="0">
              <a:buNone/>
            </a:pPr>
            <a:r>
              <a:rPr lang="en-US" sz="2000" dirty="0" smtClean="0">
                <a:hlinkClick r:id="rId6"/>
              </a:rPr>
              <a:t>The AAA Guide to Safe Teen Driving</a:t>
            </a:r>
            <a:endParaRPr lang="en-US" sz="20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438" y="3604258"/>
            <a:ext cx="6619873" cy="2463209"/>
          </a:xfrm>
          <a:prstGeom prst="rect">
            <a:avLst/>
          </a:prstGeom>
        </p:spPr>
      </p:pic>
    </p:spTree>
    <p:extLst>
      <p:ext uri="{BB962C8B-B14F-4D97-AF65-F5344CB8AC3E}">
        <p14:creationId xmlns:p14="http://schemas.microsoft.com/office/powerpoint/2010/main" val="26579191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5c</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marL="514350" indent="-514350">
              <a:buFont typeface="+mj-lt"/>
              <a:buAutoNum type="arabicPeriod" startAt="5"/>
            </a:pPr>
            <a:r>
              <a:rPr lang="en-US" sz="2400" dirty="0" smtClean="0"/>
              <a:t>Do </a:t>
            </a:r>
            <a:r>
              <a:rPr lang="en-US" sz="2400" dirty="0"/>
              <a:t>ONE of the following: </a:t>
            </a:r>
          </a:p>
          <a:p>
            <a:pPr marL="971550" lvl="1" indent="-514350">
              <a:buFont typeface="+mj-lt"/>
              <a:buAutoNum type="alphaLcPeriod" startAt="3"/>
            </a:pPr>
            <a:r>
              <a:rPr lang="en-US" sz="2000" b="0" dirty="0" smtClean="0"/>
              <a:t>Initiate </a:t>
            </a:r>
            <a:r>
              <a:rPr lang="en-US" sz="2000" b="0" dirty="0"/>
              <a:t>and organize an activity or event to demonstrate the importance of traffic safety. </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2300416"/>
            <a:ext cx="2362200" cy="233857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600" y="2300416"/>
            <a:ext cx="2743200" cy="2281335"/>
          </a:xfrm>
          <a:prstGeom prst="rect">
            <a:avLst/>
          </a:prstGeom>
        </p:spPr>
      </p:pic>
    </p:spTree>
    <p:extLst>
      <p:ext uri="{BB962C8B-B14F-4D97-AF65-F5344CB8AC3E}">
        <p14:creationId xmlns:p14="http://schemas.microsoft.com/office/powerpoint/2010/main" val="2104055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altLang="en-US" b="1" dirty="0" smtClean="0">
                <a:solidFill>
                  <a:schemeClr val="tx1"/>
                </a:solidFill>
              </a:rPr>
              <a:t>Requirement 5d</a:t>
            </a:r>
            <a:endParaRPr lang="en-US" altLang="en-US" b="1" dirty="0">
              <a:solidFill>
                <a:schemeClr val="tx1"/>
              </a:solidFill>
            </a:endParaRPr>
          </a:p>
        </p:txBody>
      </p:sp>
      <p:sp>
        <p:nvSpPr>
          <p:cNvPr id="277507" name="Rectangle 3"/>
          <p:cNvSpPr>
            <a:spLocks noGrp="1" noChangeArrowheads="1"/>
          </p:cNvSpPr>
          <p:nvPr>
            <p:ph type="body" idx="1"/>
          </p:nvPr>
        </p:nvSpPr>
        <p:spPr>
          <a:xfrm>
            <a:off x="1908175" y="2895599"/>
            <a:ext cx="7007225" cy="3810001"/>
          </a:xfrm>
        </p:spPr>
        <p:txBody>
          <a:bodyPr/>
          <a:lstStyle/>
          <a:p>
            <a:pPr marL="514350" indent="-514350">
              <a:buFont typeface="+mj-lt"/>
              <a:buAutoNum type="arabicPeriod" startAt="5"/>
            </a:pPr>
            <a:r>
              <a:rPr lang="en-US" sz="2000" dirty="0" smtClean="0"/>
              <a:t>Do </a:t>
            </a:r>
            <a:r>
              <a:rPr lang="en-US" sz="2000" dirty="0"/>
              <a:t>ONE of the following: </a:t>
            </a:r>
          </a:p>
          <a:p>
            <a:pPr marL="971550" lvl="1" indent="-514350">
              <a:buFont typeface="+mj-lt"/>
              <a:buAutoNum type="alphaLcPeriod" startAt="4"/>
            </a:pPr>
            <a:r>
              <a:rPr lang="en-US" sz="1600" b="0" dirty="0" smtClean="0"/>
              <a:t>Accompanied </a:t>
            </a:r>
            <a:r>
              <a:rPr lang="en-US" sz="1600" b="0" dirty="0"/>
              <a:t>by an adult and a buddy, pick a safe place to observe traffic at a controlled intersection (traffic signal or stop sign) on three separate days and at three different times of the day, for 30 minutes on each visit. At this intersection, survey violations that might occur. These violations could include (but are not limited to) running a red light or stop sign, speeding, using a cell phone while driving, or occupants not wearing their seat belts. Count the number of violations. Record in general terms the approximate age of the people you observed. Keep track of the total number of vehicles observed so that you can determine the percentage of compliance vs. violations. Discuss your findings with your merit badge counselor.</a:t>
            </a:r>
          </a:p>
          <a:p>
            <a:endParaRPr lang="en-US" b="0" dirty="0" smtClean="0"/>
          </a:p>
          <a:p>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9832"/>
            <a:ext cx="1045029" cy="10668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7031" y="228600"/>
            <a:ext cx="3522191" cy="2841968"/>
          </a:xfrm>
          <a:prstGeom prst="rect">
            <a:avLst/>
          </a:prstGeom>
        </p:spPr>
      </p:pic>
    </p:spTree>
    <p:extLst>
      <p:ext uri="{BB962C8B-B14F-4D97-AF65-F5344CB8AC3E}">
        <p14:creationId xmlns:p14="http://schemas.microsoft.com/office/powerpoint/2010/main" val="203631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1a</a:t>
            </a:r>
            <a:endParaRPr lang="en-US" dirty="0"/>
          </a:p>
        </p:txBody>
      </p:sp>
      <p:pic>
        <p:nvPicPr>
          <p:cNvPr id="4" name="Content Placeholder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6400" y="838200"/>
            <a:ext cx="5791200" cy="5791200"/>
          </a:xfrm>
          <a:prstGeom prst="rect">
            <a:avLst/>
          </a:prstGeom>
        </p:spPr>
      </p:pic>
    </p:spTree>
    <p:extLst>
      <p:ext uri="{BB962C8B-B14F-4D97-AF65-F5344CB8AC3E}">
        <p14:creationId xmlns:p14="http://schemas.microsoft.com/office/powerpoint/2010/main" val="3474612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Requirement 1a</a:t>
            </a:r>
            <a:endParaRPr lang="en-US" dirty="0"/>
          </a:p>
        </p:txBody>
      </p:sp>
      <p:pic>
        <p:nvPicPr>
          <p:cNvPr id="4" name="Content Placeholder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1200" y="1066800"/>
            <a:ext cx="5256018" cy="5334000"/>
          </a:xfrm>
        </p:spPr>
      </p:pic>
    </p:spTree>
    <p:extLst>
      <p:ext uri="{BB962C8B-B14F-4D97-AF65-F5344CB8AC3E}">
        <p14:creationId xmlns:p14="http://schemas.microsoft.com/office/powerpoint/2010/main" val="3740701081"/>
      </p:ext>
    </p:extLst>
  </p:cSld>
  <p:clrMapOvr>
    <a:masterClrMapping/>
  </p:clrMapOvr>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566</TotalTime>
  <Words>4511</Words>
  <Application>Microsoft Office PowerPoint</Application>
  <PresentationFormat>On-screen Show (4:3)</PresentationFormat>
  <Paragraphs>352</Paragraphs>
  <Slides>75</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75</vt:i4>
      </vt:variant>
    </vt:vector>
  </HeadingPairs>
  <TitlesOfParts>
    <vt:vector size="78" baseType="lpstr">
      <vt:lpstr>Arial</vt:lpstr>
      <vt:lpstr>Tahoma</vt:lpstr>
      <vt:lpstr>template</vt:lpstr>
      <vt:lpstr>Traffic Safety Merit Badge</vt:lpstr>
      <vt:lpstr>Merit Badge Requirements</vt:lpstr>
      <vt:lpstr>Merit Badge Requirements</vt:lpstr>
      <vt:lpstr>Merit Badge Requirements</vt:lpstr>
      <vt:lpstr>Merit Badge Requirements</vt:lpstr>
      <vt:lpstr>Requirement 1a</vt:lpstr>
      <vt:lpstr>Requirement 1a</vt:lpstr>
      <vt:lpstr>Requirement 1a</vt:lpstr>
      <vt:lpstr>Requirement 1a</vt:lpstr>
      <vt:lpstr>Requirement 1a</vt:lpstr>
      <vt:lpstr>Requirement 1b</vt:lpstr>
      <vt:lpstr>Requirement 1b</vt:lpstr>
      <vt:lpstr>PowerPoint Presentation</vt:lpstr>
      <vt:lpstr>Requirement 1b</vt:lpstr>
      <vt:lpstr>Requirement 1b</vt:lpstr>
      <vt:lpstr>Requirement 1b</vt:lpstr>
      <vt:lpstr>Requirement 1b</vt:lpstr>
      <vt:lpstr>Requirement 1b</vt:lpstr>
      <vt:lpstr>Requirement 1b</vt:lpstr>
      <vt:lpstr>Requirement 1b</vt:lpstr>
      <vt:lpstr>Requirement 1b</vt:lpstr>
      <vt:lpstr>Requirement 1c</vt:lpstr>
      <vt:lpstr>Requirement 1c</vt:lpstr>
      <vt:lpstr>Requirement 1c</vt:lpstr>
      <vt:lpstr>Requirement 1c</vt:lpstr>
      <vt:lpstr>Requirement 1d</vt:lpstr>
      <vt:lpstr>Requirement 1d</vt:lpstr>
      <vt:lpstr>Requirement 1d</vt:lpstr>
      <vt:lpstr>Requirement 1d</vt:lpstr>
      <vt:lpstr>Requirement 1d</vt:lpstr>
      <vt:lpstr>Requirement 2a</vt:lpstr>
      <vt:lpstr>Requirement 2a</vt:lpstr>
      <vt:lpstr>Requirement 2a</vt:lpstr>
      <vt:lpstr>Requirement 2b</vt:lpstr>
      <vt:lpstr>Requirement 2b</vt:lpstr>
      <vt:lpstr>Requirement 2b</vt:lpstr>
      <vt:lpstr>Requirement 3a</vt:lpstr>
      <vt:lpstr>Requirement 3a</vt:lpstr>
      <vt:lpstr>Requirement 3a</vt:lpstr>
      <vt:lpstr>Requirement 3b</vt:lpstr>
      <vt:lpstr>Requirement 3b</vt:lpstr>
      <vt:lpstr>Requirement 3b</vt:lpstr>
      <vt:lpstr>Requirement 3b</vt:lpstr>
      <vt:lpstr>Requirement 3c</vt:lpstr>
      <vt:lpstr>Requirement 3c</vt:lpstr>
      <vt:lpstr>Requirement 3c</vt:lpstr>
      <vt:lpstr>Requirement 3d</vt:lpstr>
      <vt:lpstr>Requirement 3d</vt:lpstr>
      <vt:lpstr>Requirement 3d</vt:lpstr>
      <vt:lpstr>Requirement 3d</vt:lpstr>
      <vt:lpstr>Requirement 4a</vt:lpstr>
      <vt:lpstr>Requirement 4a</vt:lpstr>
      <vt:lpstr>Requirement 4a</vt:lpstr>
      <vt:lpstr>Requirement 4a</vt:lpstr>
      <vt:lpstr>Requirement 4b</vt:lpstr>
      <vt:lpstr>Requirement 4b</vt:lpstr>
      <vt:lpstr>Requirement 4b</vt:lpstr>
      <vt:lpstr>Requirement 4c</vt:lpstr>
      <vt:lpstr>Requirement 4c</vt:lpstr>
      <vt:lpstr>Requirement 4c</vt:lpstr>
      <vt:lpstr>Requirement 4c</vt:lpstr>
      <vt:lpstr>Requirement 4c</vt:lpstr>
      <vt:lpstr>Requirement 4c</vt:lpstr>
      <vt:lpstr>Requirement 4c</vt:lpstr>
      <vt:lpstr>Requirement 4c</vt:lpstr>
      <vt:lpstr>Requirement 4c</vt:lpstr>
      <vt:lpstr>Requirement 4c</vt:lpstr>
      <vt:lpstr>Requirement 4d</vt:lpstr>
      <vt:lpstr>Requirement 4d</vt:lpstr>
      <vt:lpstr>Requirement 5a</vt:lpstr>
      <vt:lpstr>Requirement 5a</vt:lpstr>
      <vt:lpstr>Requirement 5b</vt:lpstr>
      <vt:lpstr>Requirement 5b</vt:lpstr>
      <vt:lpstr>Requirement 5c</vt:lpstr>
      <vt:lpstr>Requirement 5d</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Terry McKibben</dc:creator>
  <cp:lastModifiedBy>Terry McKibben</cp:lastModifiedBy>
  <cp:revision>60</cp:revision>
  <dcterms:created xsi:type="dcterms:W3CDTF">2020-05-10T19:06:06Z</dcterms:created>
  <dcterms:modified xsi:type="dcterms:W3CDTF">2020-05-12T22:18:43Z</dcterms:modified>
</cp:coreProperties>
</file>